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411" r:id="rId4"/>
    <p:sldId id="455" r:id="rId6"/>
    <p:sldId id="412" r:id="rId7"/>
    <p:sldId id="536" r:id="rId8"/>
    <p:sldId id="537" r:id="rId9"/>
    <p:sldId id="538" r:id="rId10"/>
    <p:sldId id="539" r:id="rId11"/>
    <p:sldId id="461" r:id="rId12"/>
    <p:sldId id="542" r:id="rId13"/>
    <p:sldId id="416" r:id="rId14"/>
    <p:sldId id="534" r:id="rId15"/>
    <p:sldId id="440" r:id="rId16"/>
    <p:sldId id="518" r:id="rId17"/>
    <p:sldId id="516" r:id="rId18"/>
    <p:sldId id="543" r:id="rId19"/>
    <p:sldId id="544" r:id="rId20"/>
    <p:sldId id="424" r:id="rId21"/>
    <p:sldId id="425" r:id="rId22"/>
    <p:sldId id="430" r:id="rId23"/>
    <p:sldId id="546" r:id="rId24"/>
    <p:sldId id="566" r:id="rId25"/>
    <p:sldId id="432" r:id="rId26"/>
    <p:sldId id="431" r:id="rId27"/>
    <p:sldId id="567" r:id="rId28"/>
    <p:sldId id="457" r:id="rId29"/>
    <p:sldId id="504" r:id="rId30"/>
    <p:sldId id="505" r:id="rId31"/>
    <p:sldId id="506" r:id="rId32"/>
    <p:sldId id="507" r:id="rId33"/>
    <p:sldId id="508" r:id="rId34"/>
    <p:sldId id="509" r:id="rId35"/>
    <p:sldId id="510" r:id="rId36"/>
    <p:sldId id="439"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91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B14958-E72D-4FD1-8AF1-57D95AC3A68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B14958-E72D-4FD1-8AF1-57D95AC3A68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97F9146-75A9-40A8-83DC-DDBB57C169A2}"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4989B60-7F21-4C41-B476-E394B02C305C}" type="slidenum">
              <a:rPr lang="zh-CN" altLang="zh-CN" smtClean="0"/>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9C200998-E5C4-4FB8-AB21-53E38AEA0820}" type="slidenum">
              <a:rPr lang="zh-CN" altLang="zh-CN" smtClean="0"/>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A5C6D08-B9F6-4ACE-B58A-C0F8A748A975}"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3703F7E-2ADF-4FBA-990D-2BB379793B16}"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E676B0E-79DC-4B84-99BA-322CC6EA9B3C}"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D4E8A8F-26F6-4364-AF07-C770A107872A}"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58EBE45-150D-46F4-BF14-6A37FEFF6681}"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39C6500-548C-4A9D-9486-0F2DF4790D93}"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0CF20D4-B4F3-4B3C-80F8-2BD1A39AD0D6}"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B4EC2E3-9E67-4C1F-99A2-9CE520338EA1}"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C79CE611-220D-480B-AA1A-3C134FB5AE36}" type="slidenum">
              <a:rPr lang="zh-CN" altLang="zh-CN" smtClean="0"/>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D203A3A-B85D-417C-8D86-FD4EEE4E74F2}"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CFA02EB-C91E-42DB-BBA5-2B5297B590F0}"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E8D8727-84B0-4742-9ED9-8BCD7A6B876C}" type="slidenum">
              <a:rPr lang="zh-CN" altLang="zh-CN">
                <a:solidFill>
                  <a:srgbClr val="000000"/>
                </a:solidFill>
              </a:rPr>
            </a:fld>
            <a:endParaRPr lang="zh-CN"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BE9B12D-835B-49A2-8F29-1F62342EA33F}"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C9565B34-9187-42A7-A01F-752F557E9B2D}"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5087B51F-9BDE-41DF-9447-266839D9095E}"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8EADCD9-BB9D-4721-BD47-923F7D7EFAD2}"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7A8E53D5-B309-425A-A0E8-AF004FA91B35}" type="slidenum">
              <a:rPr lang="zh-CN" altLang="zh-CN" smtClean="0"/>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2BDDEE4-9AF9-4101-85A8-52B63E117A20}"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8F0550CD-93D1-44F8-B1C1-C25F26B76573}" type="slidenum">
              <a:rPr lang="zh-CN" altLang="zh-CN" smtClean="0"/>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F3BEA5-94FE-4121-BA5E-DEDBAC67FA9D}" type="slidenum">
              <a:rPr lang="zh-CN" altLang="zh-CN" smtClean="0"/>
            </a:fld>
            <a:endParaRPr lang="zh-CN" altLang="zh-CN"/>
          </a:p>
        </p:txBody>
      </p:sp>
      <p:pic>
        <p:nvPicPr>
          <p:cNvPr id="7" name="Picture 7" descr="PPT背景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88913"/>
            <a:ext cx="12192000" cy="66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Arial" panose="020B0704020202020204" pitchFamily="34" charset="0"/>
                <a:ea typeface="宋体" pitchFamily="2" charset="-122"/>
              </a:defRPr>
            </a:lvl1pPr>
          </a:lstStyle>
          <a:p>
            <a:pPr>
              <a:defRPr/>
            </a:pPr>
            <a:endParaRPr lang="zh-CN"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Arial" panose="020B0704020202020204" pitchFamily="34" charset="0"/>
                <a:ea typeface="宋体" pitchFamily="2" charset="-122"/>
              </a:defRPr>
            </a:lvl1pPr>
          </a:lstStyle>
          <a:p>
            <a:pPr>
              <a:defRPr/>
            </a:pPr>
            <a:endParaRPr lang="zh-CN"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704020202020204" pitchFamily="34" charset="0"/>
                <a:ea typeface="宋体" pitchFamily="2" charset="-122"/>
              </a:defRPr>
            </a:lvl1pPr>
          </a:lstStyle>
          <a:p>
            <a:pPr>
              <a:defRPr/>
            </a:pPr>
            <a:fld id="{06B80BBE-D717-4BFB-AD6C-A4346858EF95}" type="slidenum">
              <a:rPr lang="zh-CN" altLang="zh-CN">
                <a:solidFill>
                  <a:srgbClr val="000000"/>
                </a:solidFill>
              </a:rPr>
            </a:fld>
            <a:endParaRPr lang="zh-CN" altLang="zh-CN">
              <a:solidFill>
                <a:srgbClr val="000000"/>
              </a:solidFill>
            </a:endParaRPr>
          </a:p>
        </p:txBody>
      </p:sp>
      <p:pic>
        <p:nvPicPr>
          <p:cNvPr id="1031" name="Picture 7" descr="PPT背景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88913"/>
            <a:ext cx="121920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5910" y="2013982"/>
            <a:ext cx="10525000" cy="25304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r>
              <a:rPr lang="zh-CN" altLang="en-US" sz="8000" b="1" dirty="0">
                <a:gradFill flip="none" rotWithShape="1">
                  <a:gsLst>
                    <a:gs pos="0">
                      <a:srgbClr val="0070C0"/>
                    </a:gs>
                    <a:gs pos="37000">
                      <a:srgbClr val="002060"/>
                    </a:gs>
                    <a:gs pos="97000">
                      <a:srgbClr val="0070C0"/>
                    </a:gs>
                  </a:gsLst>
                  <a:lin ang="8100000" scaled="1"/>
                  <a:tileRect/>
                </a:gradFill>
                <a:latin typeface="华文新魏" panose="02010800040101010101" charset="-122"/>
                <a:ea typeface="华文新魏" panose="02010800040101010101" charset="-122"/>
                <a:cs typeface="仿宋" panose="02010609060101010101" charset="-122"/>
              </a:rPr>
              <a:t>参保登记高频业务培训</a:t>
            </a:r>
            <a:endParaRPr lang="zh-CN" altLang="en-US" sz="8000" b="1" dirty="0">
              <a:gradFill flip="none" rotWithShape="1">
                <a:gsLst>
                  <a:gs pos="0">
                    <a:srgbClr val="0070C0"/>
                  </a:gs>
                  <a:gs pos="37000">
                    <a:srgbClr val="002060"/>
                  </a:gs>
                  <a:gs pos="97000">
                    <a:srgbClr val="0070C0"/>
                  </a:gs>
                </a:gsLst>
                <a:lin ang="8100000" scaled="1"/>
                <a:tileRect/>
              </a:gradFill>
              <a:latin typeface="仿宋" panose="02010609060101010101" charset="-122"/>
              <a:ea typeface="仿宋" panose="02010609060101010101" charset="-122"/>
              <a:cs typeface="仿宋" panose="02010609060101010101" charset="-122"/>
            </a:endParaRPr>
          </a:p>
          <a:p>
            <a:pPr algn="ctr" eaLnBrk="0" fontAlgn="auto" hangingPunct="0">
              <a:spcBef>
                <a:spcPts val="0"/>
              </a:spcBef>
              <a:spcAft>
                <a:spcPts val="0"/>
              </a:spcAft>
              <a:defRPr/>
            </a:pPr>
            <a:endParaRPr lang="zh-CN" altLang="en-US" sz="8000" b="1" dirty="0">
              <a:gradFill flip="none" rotWithShape="1">
                <a:gsLst>
                  <a:gs pos="0">
                    <a:srgbClr val="0070C0"/>
                  </a:gs>
                  <a:gs pos="37000">
                    <a:srgbClr val="002060"/>
                  </a:gs>
                  <a:gs pos="97000">
                    <a:srgbClr val="0070C0"/>
                  </a:gs>
                </a:gsLst>
                <a:lin ang="8100000" scaled="1"/>
                <a:tileRect/>
              </a:gra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4953133" y="5589761"/>
            <a:ext cx="2679065" cy="521970"/>
          </a:xfrm>
          <a:prstGeom prst="rect">
            <a:avLst/>
          </a:prstGeom>
          <a:noFill/>
        </p:spPr>
        <p:txBody>
          <a:bodyPr wrap="none" rtlCol="0">
            <a:spAutoFit/>
          </a:bodyPr>
          <a:lstStyle/>
          <a:p>
            <a:pPr algn="ctr">
              <a:buClrTx/>
              <a:buSzTx/>
              <a:buFontTx/>
            </a:pPr>
            <a:r>
              <a:rPr lang="en-US" altLang="zh-CN"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2</a:t>
            </a:r>
            <a:r>
              <a:rPr lang="zh-CN" altLang="en-US"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025年</a:t>
            </a:r>
            <a:r>
              <a:rPr lang="en-US" altLang="zh-CN"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12</a:t>
            </a:r>
            <a:r>
              <a:rPr lang="zh-CN" altLang="en-US"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月</a:t>
            </a:r>
            <a:r>
              <a:rPr lang="en-US" altLang="zh-CN"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25</a:t>
            </a:r>
            <a:r>
              <a:rPr lang="zh-CN" altLang="en-US"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rPr>
              <a:t>日</a:t>
            </a:r>
            <a:endParaRPr lang="zh-CN" altLang="en-US" sz="2800" b="1" dirty="0" smtClean="0">
              <a:solidFill>
                <a:schemeClr val="accent1">
                  <a:lumMod val="50000"/>
                </a:schemeClr>
              </a:solidFill>
              <a:latin typeface="华文仿宋" panose="02010600040101010101" charset="-122"/>
              <a:ea typeface="华文仿宋" panose="02010600040101010101" charset="-122"/>
              <a:cs typeface="华文仿宋" panose="02010600040101010101" charset="-122"/>
              <a:sym typeface="+mn-ea"/>
            </a:endParaRPr>
          </a:p>
        </p:txBody>
      </p:sp>
      <p:sp>
        <p:nvSpPr>
          <p:cNvPr id="2" name="文本框 1"/>
          <p:cNvSpPr txBox="1"/>
          <p:nvPr/>
        </p:nvSpPr>
        <p:spPr>
          <a:xfrm>
            <a:off x="3146425" y="4906010"/>
            <a:ext cx="6365875" cy="583565"/>
          </a:xfrm>
          <a:prstGeom prst="rect">
            <a:avLst/>
          </a:prstGeom>
          <a:noFill/>
        </p:spPr>
        <p:txBody>
          <a:bodyPr wrap="square" rtlCol="0">
            <a:spAutoFit/>
          </a:bodyPr>
          <a:p>
            <a:pPr algn="ctr">
              <a:buClrTx/>
              <a:buSzTx/>
              <a:buFontTx/>
            </a:pPr>
            <a:r>
              <a:rPr lang="zh-CN" altLang="en-US" sz="3200" b="1" dirty="0" smtClean="0">
                <a:solidFill>
                  <a:schemeClr val="accent1">
                    <a:lumMod val="50000"/>
                  </a:schemeClr>
                </a:solidFill>
                <a:latin typeface="华文新魏" panose="02010800040101010101" charset="-122"/>
                <a:ea typeface="华文新魏" panose="02010800040101010101" charset="-122"/>
                <a:cs typeface="华文新魏" panose="02010800040101010101" charset="-122"/>
              </a:rPr>
              <a:t>主讲人：区人社局 </a:t>
            </a:r>
            <a:r>
              <a:rPr lang="en-US" altLang="zh-CN" sz="3200" b="1" dirty="0" smtClean="0">
                <a:solidFill>
                  <a:schemeClr val="accent1">
                    <a:lumMod val="50000"/>
                  </a:schemeClr>
                </a:solidFill>
                <a:latin typeface="华文新魏" panose="02010800040101010101" charset="-122"/>
                <a:ea typeface="华文新魏" panose="02010800040101010101" charset="-122"/>
                <a:cs typeface="华文新魏" panose="02010800040101010101" charset="-122"/>
              </a:rPr>
              <a:t> </a:t>
            </a:r>
            <a:r>
              <a:rPr lang="zh-CN" altLang="en-US" sz="3200" b="1" dirty="0" smtClean="0">
                <a:solidFill>
                  <a:schemeClr val="accent1">
                    <a:lumMod val="50000"/>
                  </a:schemeClr>
                </a:solidFill>
                <a:latin typeface="华文新魏" panose="02010800040101010101" charset="-122"/>
                <a:ea typeface="华文新魏" panose="02010800040101010101" charset="-122"/>
                <a:cs typeface="华文新魏" panose="02010800040101010101" charset="-122"/>
              </a:rPr>
              <a:t>王致源</a:t>
            </a:r>
            <a:endParaRPr lang="zh-CN" altLang="en-US" sz="3200" b="1" dirty="0" smtClean="0">
              <a:solidFill>
                <a:schemeClr val="accent1">
                  <a:lumMod val="50000"/>
                </a:schemeClr>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35895"/>
          <a:stretch>
            <a:fillRect/>
          </a:stretch>
        </p:blipFill>
        <p:spPr>
          <a:xfrm>
            <a:off x="-126" y="1132798"/>
            <a:ext cx="12192000" cy="5861731"/>
          </a:xfrm>
          <a:prstGeom prst="rect">
            <a:avLst/>
          </a:prstGeom>
        </p:spPr>
      </p:pic>
      <p:sp>
        <p:nvSpPr>
          <p:cNvPr id="2" name="文本框 1"/>
          <p:cNvSpPr txBox="1"/>
          <p:nvPr/>
        </p:nvSpPr>
        <p:spPr>
          <a:xfrm>
            <a:off x="389255" y="1370965"/>
            <a:ext cx="11666220" cy="3538220"/>
          </a:xfrm>
          <a:prstGeom prst="rect">
            <a:avLst/>
          </a:prstGeom>
          <a:noFill/>
        </p:spPr>
        <p:txBody>
          <a:bodyPr wrap="square" rtlCol="0" anchor="t">
            <a:spAutoFit/>
          </a:bodyPr>
          <a:lstStyle/>
          <a:p>
            <a:pPr algn="just">
              <a:buClrTx/>
              <a:buSzTx/>
              <a:buFontTx/>
            </a:pPr>
            <a:r>
              <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rPr>
              <a:t>2.提交时如果勾选补缴</a:t>
            </a: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a:p>
            <a:pPr algn="just">
              <a:buClrTx/>
              <a:buSzTx/>
              <a:buFontTx/>
            </a:pPr>
            <a:r>
              <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rPr>
              <a:t>    先判断上一家</a:t>
            </a:r>
            <a:r>
              <a:rPr lang="zh-CN" altLang="en-US" sz="3200" b="1" dirty="0" smtClean="0">
                <a:solidFill>
                  <a:schemeClr val="tx1"/>
                </a:solidFill>
                <a:latin typeface="仿宋" panose="02010609060101010101" charset="-122"/>
                <a:ea typeface="仿宋" panose="02010609060101010101" charset="-122"/>
                <a:cs typeface="仿宋" panose="02010609060101010101" charset="-122"/>
              </a:rPr>
              <a:t>单位</a:t>
            </a:r>
            <a:r>
              <a:rPr lang="zh-CN" altLang="en-US" sz="3200" b="1" dirty="0" smtClean="0">
                <a:solidFill>
                  <a:srgbClr val="FF0000"/>
                </a:solidFill>
                <a:latin typeface="仿宋" panose="02010609060101010101" charset="-122"/>
                <a:ea typeface="仿宋" panose="02010609060101010101" charset="-122"/>
                <a:cs typeface="仿宋" panose="02010609060101010101" charset="-122"/>
              </a:rPr>
              <a:t>减员时间</a:t>
            </a:r>
            <a:r>
              <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rPr>
              <a:t>，如上一家单位已申报缴费，则不可补缴。</a:t>
            </a: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a:p>
            <a:pPr algn="just">
              <a:buClrTx/>
              <a:buSzTx/>
              <a:buFontTx/>
            </a:pP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a:p>
            <a:pPr algn="just">
              <a:buClrTx/>
              <a:buSzTx/>
              <a:buFontTx/>
            </a:pP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a:p>
            <a:pPr algn="just">
              <a:buClrTx/>
              <a:buSzTx/>
              <a:buFontTx/>
            </a:pPr>
            <a:r>
              <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rPr>
              <a:t>补缴原则：3月内补缴；即办不审核。</a:t>
            </a: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a:p>
            <a:pPr algn="just">
              <a:buClrTx/>
              <a:buSzTx/>
              <a:buFontTx/>
            </a:pPr>
            <a:endParaRPr lang="zh-CN" altLang="en-US" sz="3200" b="1" dirty="0" smtClean="0">
              <a:solidFill>
                <a:sysClr val="windowText" lastClr="00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3451225" y="441325"/>
            <a:ext cx="8155305" cy="583565"/>
          </a:xfrm>
          <a:prstGeom prst="rect">
            <a:avLst/>
          </a:prstGeom>
          <a:noFill/>
        </p:spPr>
        <p:txBody>
          <a:bodyPr wrap="square" rtlCol="0" anchor="t">
            <a:spAutoFit/>
          </a:bodyPr>
          <a:p>
            <a:pPr algn="ctr"/>
            <a:r>
              <a:rPr lang="zh-CN" altLang="en-US" sz="3200" b="1"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宋体" pitchFamily="2" charset="-122"/>
              </a:rPr>
              <a:t>显示与推送规则</a:t>
            </a:r>
            <a:endParaRPr lang="zh-CN" altLang="en-US" sz="3200" b="1"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35895"/>
          <a:stretch>
            <a:fillRect/>
          </a:stretch>
        </p:blipFill>
        <p:spPr>
          <a:xfrm>
            <a:off x="3049" y="1196752"/>
            <a:ext cx="12192000" cy="5861731"/>
          </a:xfrm>
          <a:prstGeom prst="rect">
            <a:avLst/>
          </a:prstGeom>
        </p:spPr>
      </p:pic>
      <p:sp>
        <p:nvSpPr>
          <p:cNvPr id="4" name="矩形 3"/>
          <p:cNvSpPr/>
          <p:nvPr/>
        </p:nvSpPr>
        <p:spPr>
          <a:xfrm>
            <a:off x="878468" y="1412776"/>
            <a:ext cx="10546123" cy="2061210"/>
          </a:xfrm>
          <a:prstGeom prst="rect">
            <a:avLst/>
          </a:prstGeom>
          <a:noFill/>
        </p:spPr>
        <p:txBody>
          <a:bodyPr wrap="square" rtlCol="0" anchor="t">
            <a:spAutoFit/>
          </a:bodyPr>
          <a:lstStyle/>
          <a:p>
            <a:pPr indent="636905" algn="just"/>
            <a:r>
              <a:rPr lang="zh-CN" altLang="zh-CN" sz="3200" b="1" dirty="0">
                <a:latin typeface="仿宋" panose="02010609060101010101" charset="-122"/>
                <a:ea typeface="仿宋" panose="02010609060101010101" charset="-122"/>
                <a:cs typeface="仿宋_GB2312" panose="02010609030101010101" pitchFamily="49" charset="-122"/>
              </a:rPr>
              <a:t>如果勾选了补缴，办结通知单增加备注：该项业务同时申报了社会保险费补缴业务（</a:t>
            </a:r>
            <a:r>
              <a:rPr lang="zh-CN" altLang="zh-CN" sz="3200" b="1" dirty="0">
                <a:solidFill>
                  <a:srgbClr val="FF0000"/>
                </a:solidFill>
                <a:effectLst/>
                <a:latin typeface="仿宋" panose="02010609060101010101" charset="-122"/>
                <a:ea typeface="仿宋" panose="02010609060101010101" charset="-122"/>
                <a:cs typeface="仿宋_GB2312" panose="02010609030101010101" pitchFamily="49" charset="-122"/>
              </a:rPr>
              <a:t>补缴信息不协同医保部门</a:t>
            </a:r>
            <a:r>
              <a:rPr lang="zh-CN" altLang="zh-CN" sz="3200" b="1" dirty="0">
                <a:latin typeface="仿宋" panose="02010609060101010101" charset="-122"/>
                <a:ea typeface="仿宋" panose="02010609060101010101" charset="-122"/>
                <a:cs typeface="仿宋_GB2312" panose="02010609030101010101" pitchFamily="49" charset="-122"/>
              </a:rPr>
              <a:t>），补缴信息将发送税务系统，需要按照税务部门提供的缴费渠道按时足额完成缴费</a:t>
            </a:r>
            <a:r>
              <a:rPr lang="zh-CN" altLang="zh-CN" sz="3200" b="1" dirty="0" smtClean="0">
                <a:latin typeface="仿宋" panose="02010609060101010101" charset="-122"/>
                <a:ea typeface="仿宋" panose="02010609060101010101" charset="-122"/>
                <a:cs typeface="仿宋_GB2312" panose="02010609030101010101" pitchFamily="49" charset="-122"/>
              </a:rPr>
              <a:t>！</a:t>
            </a:r>
            <a:endParaRPr lang="zh-CN" altLang="zh-CN" sz="3200" b="1" dirty="0">
              <a:latin typeface="仿宋" panose="02010609060101010101" charset="-122"/>
              <a:ea typeface="仿宋" panose="02010609060101010101" charset="-122"/>
              <a:cs typeface="仿宋_GB2312" panose="0201060903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56" y="3923313"/>
            <a:ext cx="10081120" cy="2124194"/>
          </a:xfrm>
          <a:prstGeom prst="rect">
            <a:avLst/>
          </a:prstGeom>
        </p:spPr>
      </p:pic>
      <p:sp>
        <p:nvSpPr>
          <p:cNvPr id="2" name="文本框 1"/>
          <p:cNvSpPr txBox="1"/>
          <p:nvPr/>
        </p:nvSpPr>
        <p:spPr>
          <a:xfrm>
            <a:off x="3451225" y="474345"/>
            <a:ext cx="8155305" cy="583565"/>
          </a:xfrm>
          <a:prstGeom prst="rect">
            <a:avLst/>
          </a:prstGeom>
          <a:noFill/>
        </p:spPr>
        <p:txBody>
          <a:bodyPr wrap="square" rtlCol="0" anchor="t">
            <a:spAutoFit/>
          </a:bodyPr>
          <a:p>
            <a:pPr algn="ctr"/>
            <a:r>
              <a:rPr lang="zh-CN" altLang="en-US" sz="3200" b="1" dirty="0" smtClean="0">
                <a:solidFill>
                  <a:schemeClr val="accent4"/>
                </a:solidFill>
                <a:latin typeface="仿宋" panose="02010609060101010101" charset="-122"/>
                <a:ea typeface="仿宋" panose="02010609060101010101" charset="-122"/>
                <a:cs typeface="仿宋_GB2312" panose="02010609030101010101" pitchFamily="49" charset="-122"/>
                <a:sym typeface="+mn-ea"/>
              </a:rPr>
              <a:t>显示与推送规则</a:t>
            </a:r>
            <a:endParaRPr lang="zh-CN" altLang="en-US" sz="3200" b="1" dirty="0" smtClean="0">
              <a:solidFill>
                <a:schemeClr val="accent4"/>
              </a:solidFill>
              <a:latin typeface="仿宋" panose="02010609060101010101" charset="-122"/>
              <a:ea typeface="仿宋" panose="02010609060101010101" charset="-122"/>
              <a:cs typeface="仿宋_GB2312" panose="02010609030101010101" pitchFamily="49" charset="-122"/>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0"/>
          <p:cNvSpPr txBox="1"/>
          <p:nvPr/>
        </p:nvSpPr>
        <p:spPr>
          <a:xfrm>
            <a:off x="1865858" y="4543264"/>
            <a:ext cx="8243013" cy="1731645"/>
          </a:xfrm>
          <a:prstGeom prst="rect">
            <a:avLst/>
          </a:prstGeom>
        </p:spPr>
        <p:txBody>
          <a:bodyPr wrap="square">
            <a:spAutoFit/>
          </a:bodyPr>
          <a:lstStyle>
            <a:defPPr>
              <a:defRPr lang="zh-CN"/>
            </a:defPPr>
            <a:lvl1pPr algn="ctr">
              <a:defRPr sz="2800" b="1">
                <a:gradFill flip="none" rotWithShape="1">
                  <a:gsLst>
                    <a:gs pos="0">
                      <a:srgbClr val="0070C0"/>
                    </a:gs>
                    <a:gs pos="37000">
                      <a:srgbClr val="002060"/>
                    </a:gs>
                    <a:gs pos="97000">
                      <a:srgbClr val="0070C0"/>
                    </a:gs>
                  </a:gsLst>
                  <a:lin ang="8100000" scaled="1"/>
                  <a:tileRect/>
                </a:gra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spcAft>
                <a:spcPts val="0"/>
              </a:spcAft>
              <a:defRPr/>
            </a:pPr>
            <a:r>
              <a:rPr lang="zh-CN" altLang="en-US" sz="5330" dirty="0"/>
              <a:t>企业减员</a:t>
            </a:r>
            <a:endParaRPr lang="zh-CN" altLang="en-US" sz="5330" dirty="0"/>
          </a:p>
          <a:p>
            <a:pPr fontAlgn="auto">
              <a:spcBef>
                <a:spcPts val="0"/>
              </a:spcBef>
              <a:spcAft>
                <a:spcPts val="0"/>
              </a:spcAft>
              <a:defRPr/>
            </a:pPr>
            <a:endParaRPr lang="zh-CN" altLang="en-US" sz="5330" dirty="0"/>
          </a:p>
        </p:txBody>
      </p:sp>
      <p:grpSp>
        <p:nvGrpSpPr>
          <p:cNvPr id="7" name="组合 6"/>
          <p:cNvGrpSpPr/>
          <p:nvPr/>
        </p:nvGrpSpPr>
        <p:grpSpPr>
          <a:xfrm>
            <a:off x="4706722" y="1553836"/>
            <a:ext cx="2560800" cy="2477641"/>
            <a:chOff x="3610451" y="742316"/>
            <a:chExt cx="1921193" cy="1858804"/>
          </a:xfrm>
        </p:grpSpPr>
        <p:grpSp>
          <p:nvGrpSpPr>
            <p:cNvPr id="9" name="组合 8"/>
            <p:cNvGrpSpPr/>
            <p:nvPr/>
          </p:nvGrpSpPr>
          <p:grpSpPr>
            <a:xfrm>
              <a:off x="3764281" y="889953"/>
              <a:ext cx="1615916" cy="1563529"/>
              <a:chOff x="5019040" y="1185545"/>
              <a:chExt cx="2154555" cy="2084705"/>
            </a:xfrm>
            <a:solidFill>
              <a:schemeClr val="bg1"/>
            </a:solidFill>
          </p:grpSpPr>
          <p:sp>
            <p:nvSpPr>
              <p:cNvPr id="11" name="菱形 10"/>
              <p:cNvSpPr/>
              <p:nvPr/>
            </p:nvSpPr>
            <p:spPr>
              <a:xfrm>
                <a:off x="5019040" y="1185545"/>
                <a:ext cx="2154555" cy="2084705"/>
              </a:xfrm>
              <a:prstGeom prst="diamond">
                <a:avLst/>
              </a:prstGeom>
              <a:solidFill>
                <a:srgbClr val="004098"/>
              </a:solid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2" name="文本框 11"/>
              <p:cNvSpPr txBox="1"/>
              <p:nvPr/>
            </p:nvSpPr>
            <p:spPr>
              <a:xfrm>
                <a:off x="5439411" y="1627703"/>
                <a:ext cx="1314450" cy="1199250"/>
              </a:xfrm>
              <a:prstGeom prst="rect">
                <a:avLst/>
              </a:prstGeom>
              <a:noFill/>
              <a:ln>
                <a:noFill/>
              </a:ln>
            </p:spPr>
            <p:txBody>
              <a:bodyPr wrap="square" rtlCol="0">
                <a:spAutoFit/>
              </a:bodyPr>
              <a:lstStyle/>
              <a:p>
                <a:pPr algn="ctr"/>
                <a:r>
                  <a:rPr lang="en-US" altLang="zh-CN" sz="7200" b="1" dirty="0">
                    <a:solidFill>
                      <a:schemeClr val="bg1"/>
                    </a:solidFill>
                    <a:ea typeface="微软雅黑" panose="020B0503020204020204" pitchFamily="34" charset="-122"/>
                    <a:cs typeface="Arial" panose="020B0704020202020204" pitchFamily="34" charset="0"/>
                  </a:rPr>
                  <a:t>2</a:t>
                </a:r>
                <a:endParaRPr lang="en-US" altLang="zh-CN" sz="7200" b="1" dirty="0">
                  <a:solidFill>
                    <a:schemeClr val="bg1"/>
                  </a:solidFill>
                  <a:ea typeface="微软雅黑" panose="020B0503020204020204" pitchFamily="34" charset="-122"/>
                  <a:cs typeface="Arial" panose="020B0704020202020204" pitchFamily="34" charset="0"/>
                </a:endParaRPr>
              </a:p>
            </p:txBody>
          </p:sp>
        </p:grpSp>
        <p:sp>
          <p:nvSpPr>
            <p:cNvPr id="10" name="菱形 9"/>
            <p:cNvSpPr/>
            <p:nvPr/>
          </p:nvSpPr>
          <p:spPr>
            <a:xfrm>
              <a:off x="3610451" y="742316"/>
              <a:ext cx="1921193" cy="1858804"/>
            </a:xfrm>
            <a:prstGeom prst="diamond">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3899884" y="3953651"/>
            <a:ext cx="4174472" cy="476738"/>
            <a:chOff x="4006850" y="4251964"/>
            <a:chExt cx="4175760" cy="476885"/>
          </a:xfrm>
        </p:grpSpPr>
        <p:cxnSp>
          <p:nvCxnSpPr>
            <p:cNvPr id="14" name="直接连接符 13"/>
            <p:cNvCxnSpPr/>
            <p:nvPr/>
          </p:nvCxnSpPr>
          <p:spPr>
            <a:xfrm>
              <a:off x="4006850" y="4490089"/>
              <a:ext cx="41757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菱形 14"/>
            <p:cNvSpPr/>
            <p:nvPr/>
          </p:nvSpPr>
          <p:spPr>
            <a:xfrm>
              <a:off x="6092825"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菱形 15"/>
            <p:cNvSpPr/>
            <p:nvPr/>
          </p:nvSpPr>
          <p:spPr>
            <a:xfrm>
              <a:off x="5631180"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菱形 16"/>
            <p:cNvSpPr/>
            <p:nvPr/>
          </p:nvSpPr>
          <p:spPr>
            <a:xfrm>
              <a:off x="5856605" y="4251964"/>
              <a:ext cx="476885" cy="476885"/>
            </a:xfrm>
            <a:prstGeom prst="diamond">
              <a:avLst/>
            </a:prstGeom>
            <a:solidFill>
              <a:srgbClr val="DB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12115" y="1052830"/>
            <a:ext cx="11657965" cy="5328920"/>
          </a:xfrm>
        </p:spPr>
        <p:txBody>
          <a:bodyPr vert="horz" wrap="square" lIns="91440" tIns="45720" rIns="91440" bIns="45720" numCol="1" anchor="t" anchorCtr="0" compatLnSpc="1"/>
          <a:lstStyle/>
          <a:p>
            <a:pPr marL="0" marR="0" lvl="0" algn="just" defTabSz="914400" rtl="0" eaLnBrk="1" fontAlgn="auto" latinLnBrk="0" hangingPunct="1">
              <a:lnSpc>
                <a:spcPct val="100000"/>
              </a:lnSpc>
              <a:spcBef>
                <a:spcPct val="20000"/>
              </a:spcBef>
              <a:buClrTx/>
              <a:buSzTx/>
              <a:buFontTx/>
              <a:buNone/>
            </a:pP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为离职职工办理</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减员</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可在离职</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当月</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或</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次月</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办理。</a:t>
            </a:r>
            <a:endPar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endParaRPr>
          </a:p>
          <a:p>
            <a:pPr marL="0" marR="0" lvl="0" algn="just" defTabSz="914400" rtl="0" eaLnBrk="1" fontAlgn="auto" latinLnBrk="0" hangingPunct="1">
              <a:lnSpc>
                <a:spcPct val="100000"/>
              </a:lnSpc>
              <a:spcBef>
                <a:spcPct val="20000"/>
              </a:spcBef>
              <a:buClrTx/>
              <a:buSzTx/>
              <a:buFontTx/>
              <a:buNone/>
            </a:pPr>
            <a:r>
              <a:rPr kumimoji="0" lang="zh-CN" altLang="en-US" sz="3000" i="0" u="none" strike="noStrike" kern="1200" cap="none" spc="0" normalizeH="0" baseline="0" dirty="0" smtClean="0">
                <a:latin typeface="仿宋" panose="02010609060101010101" charset="-122"/>
                <a:ea typeface="仿宋" panose="02010609060101010101" charset="-122"/>
                <a:cs typeface="仿宋" panose="02010609060101010101" charset="-122"/>
              </a:rPr>
              <a:t>1.</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若当月办理，</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如实录入解除劳动合同日期，单位</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需缴纳当月</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社保费，减员结果</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不协同</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医保，单位需</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次月</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单独在北京医保公共服务平台（https://fw.ybj.beijing.gov.cn/hallEnter/#/Index）办理医疗保险减员。</a:t>
            </a:r>
            <a:endPar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endParaRPr>
          </a:p>
          <a:p>
            <a:pPr marL="0" marR="0" lvl="0" algn="just" defTabSz="914400" rtl="0" eaLnBrk="1" fontAlgn="auto" latinLnBrk="0" hangingPunct="1">
              <a:lnSpc>
                <a:spcPct val="100000"/>
              </a:lnSpc>
              <a:spcBef>
                <a:spcPct val="20000"/>
              </a:spcBef>
              <a:buClrTx/>
              <a:buSzTx/>
              <a:buFontTx/>
              <a:buNone/>
            </a:pPr>
            <a:endPar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endParaRPr>
          </a:p>
          <a:p>
            <a:pPr marL="0" marR="0" lvl="0" algn="just" defTabSz="914400" rtl="0" eaLnBrk="1" fontAlgn="auto" latinLnBrk="0" hangingPunct="1">
              <a:lnSpc>
                <a:spcPct val="100000"/>
              </a:lnSpc>
              <a:spcBef>
                <a:spcPct val="20000"/>
              </a:spcBef>
              <a:buClrTx/>
              <a:buSzTx/>
              <a:buFontTx/>
              <a:buNone/>
            </a:pPr>
            <a:r>
              <a:rPr kumimoji="0" lang="en-US" altLang="zh-CN" sz="3000" i="0" u="none" strike="noStrike" kern="1200" cap="none" spc="0" normalizeH="0" baseline="0" dirty="0" smtClean="0">
                <a:latin typeface="仿宋" panose="02010609060101010101" charset="-122"/>
                <a:ea typeface="仿宋" panose="02010609060101010101" charset="-122"/>
                <a:cs typeface="仿宋" panose="02010609060101010101" charset="-122"/>
              </a:rPr>
              <a:t>2.</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若次月办理，</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如实录入解除劳动合同日期为</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上月</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当月不缴费</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，减员结果</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协同</a:t>
            </a:r>
            <a:r>
              <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rPr>
              <a:t>医保，请及时查看协同结果。</a:t>
            </a:r>
            <a:endPar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endParaRPr>
          </a:p>
        </p:txBody>
      </p:sp>
      <p:sp>
        <p:nvSpPr>
          <p:cNvPr id="4" name="标题 1"/>
          <p:cNvSpPr>
            <a:spLocks noGrp="1" noChangeArrowheads="1"/>
          </p:cNvSpPr>
          <p:nvPr/>
        </p:nvSpPr>
        <p:spPr>
          <a:xfrm>
            <a:off x="4232047" y="476672"/>
            <a:ext cx="6059016" cy="576064"/>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232047" y="476672"/>
            <a:ext cx="6059016" cy="576064"/>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3" name="内容占位符 2"/>
          <p:cNvSpPr>
            <a:spLocks noGrp="1"/>
          </p:cNvSpPr>
          <p:nvPr>
            <p:ph idx="4294967295"/>
          </p:nvPr>
        </p:nvSpPr>
        <p:spPr>
          <a:xfrm>
            <a:off x="334645" y="1529080"/>
            <a:ext cx="11657965" cy="5328920"/>
          </a:xfrm>
        </p:spPr>
        <p:txBody>
          <a:bodyPr vert="horz" wrap="square" lIns="91440" tIns="45720" rIns="91440" bIns="45720" numCol="1" anchor="t" anchorCtr="0" compatLnSpc="1"/>
          <a:lstStyle/>
          <a:p>
            <a:pPr marL="0" marR="0" lvl="0" algn="just" defTabSz="914400" rtl="0" eaLnBrk="1" fontAlgn="auto" latinLnBrk="0" hangingPunct="1">
              <a:lnSpc>
                <a:spcPct val="100000"/>
              </a:lnSpc>
              <a:spcBef>
                <a:spcPct val="20000"/>
              </a:spcBef>
              <a:buClrTx/>
              <a:buSzTx/>
              <a:buFontTx/>
              <a:buNone/>
            </a:pPr>
            <a:r>
              <a:rPr kumimoji="0" lang="en-US" altLang="zh-CN" sz="3000" b="1" i="0" u="none" strike="noStrike" kern="1200" cap="none" spc="0" normalizeH="0" baseline="0" dirty="0" smtClean="0">
                <a:solidFill>
                  <a:srgbClr val="000000"/>
                </a:solidFill>
                <a:latin typeface="仿宋" panose="02010609060101010101" charset="-122"/>
                <a:ea typeface="仿宋" panose="02010609060101010101" charset="-122"/>
                <a:cs typeface="仿宋" panose="02010609060101010101" charset="-122"/>
              </a:rPr>
              <a:t>3.</a:t>
            </a:r>
            <a:r>
              <a:rPr kumimoji="0" lang="zh-CN" altLang="en-US" sz="3000" b="1" i="0" u="none" strike="noStrike" kern="1200" cap="none" spc="0" normalizeH="0" baseline="0" dirty="0" smtClean="0">
                <a:solidFill>
                  <a:srgbClr val="000000"/>
                </a:solidFill>
                <a:latin typeface="仿宋" panose="02010609060101010101" charset="-122"/>
                <a:ea typeface="仿宋" panose="02010609060101010101" charset="-122"/>
                <a:cs typeface="仿宋" panose="02010609060101010101" charset="-122"/>
              </a:rPr>
              <a:t>当月增员又当月减员的情况，减员原因选择“</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法律法规规定的其他类型</a:t>
            </a:r>
            <a:r>
              <a:rPr kumimoji="0" lang="zh-CN" altLang="en-US" sz="3000" b="1" i="0" u="none" strike="noStrike" kern="1200" cap="none" spc="0" normalizeH="0" baseline="0" dirty="0" smtClean="0">
                <a:solidFill>
                  <a:srgbClr val="000000"/>
                </a:solidFill>
                <a:latin typeface="仿宋" panose="02010609060101010101" charset="-122"/>
                <a:ea typeface="仿宋" panose="02010609060101010101" charset="-122"/>
                <a:cs typeface="仿宋" panose="02010609060101010101" charset="-122"/>
              </a:rPr>
              <a:t>”不会产生当月缴费。（误增员的情形）</a:t>
            </a:r>
            <a:endParaRPr kumimoji="0" lang="zh-CN" altLang="en-US" sz="3000" b="1" i="0" u="none" strike="noStrike" kern="1200" cap="none" spc="0" normalizeH="0" baseline="0" dirty="0" smtClean="0">
              <a:solidFill>
                <a:srgbClr val="000000"/>
              </a:solidFill>
              <a:latin typeface="仿宋" panose="02010609060101010101" charset="-122"/>
              <a:ea typeface="仿宋" panose="02010609060101010101" charset="-122"/>
              <a:cs typeface="仿宋" panose="02010609060101010101" charset="-122"/>
            </a:endParaRPr>
          </a:p>
          <a:p>
            <a:pPr marL="0" marR="0" lvl="0" algn="just" defTabSz="914400" rtl="0" eaLnBrk="1" fontAlgn="auto" latinLnBrk="0" hangingPunct="1">
              <a:lnSpc>
                <a:spcPct val="100000"/>
              </a:lnSpc>
              <a:spcBef>
                <a:spcPct val="20000"/>
              </a:spcBef>
              <a:buClrTx/>
              <a:buSzTx/>
              <a:buFontTx/>
              <a:buNone/>
            </a:pPr>
            <a:endParaRPr lang="zh-CN" altLang="zh-CN" sz="3000" b="1" dirty="0">
              <a:latin typeface="仿宋" panose="02010609060101010101" charset="-122"/>
              <a:ea typeface="仿宋" panose="02010609060101010101" charset="-122"/>
              <a:cs typeface="仿宋" panose="02010609060101010101" charset="-122"/>
              <a:sym typeface="+mn-ea"/>
            </a:endParaRPr>
          </a:p>
          <a:p>
            <a:pPr marL="0" marR="0" lvl="0" algn="just" defTabSz="914400" rtl="0" eaLnBrk="1" fontAlgn="auto" latinLnBrk="0" hangingPunct="1">
              <a:lnSpc>
                <a:spcPct val="100000"/>
              </a:lnSpc>
              <a:spcBef>
                <a:spcPct val="20000"/>
              </a:spcBef>
              <a:buClrTx/>
              <a:buSzTx/>
              <a:buFontTx/>
              <a:buNone/>
            </a:pPr>
            <a:endParaRPr lang="zh-CN" altLang="en-US" sz="3000" b="1" kern="1200" dirty="0" smtClean="0">
              <a:latin typeface="仿宋" panose="02010609060101010101" charset="-122"/>
              <a:ea typeface="仿宋" panose="02010609060101010101" charset="-122"/>
              <a:cs typeface="仿宋" panose="02010609060101010101" charset="-122"/>
              <a:sym typeface="+mn-ea"/>
            </a:endParaRPr>
          </a:p>
          <a:p>
            <a:pPr marL="0" marR="0" lvl="0" algn="just" defTabSz="914400" rtl="0" eaLnBrk="1" fontAlgn="auto" latinLnBrk="0" hangingPunct="1">
              <a:lnSpc>
                <a:spcPct val="100000"/>
              </a:lnSpc>
              <a:spcBef>
                <a:spcPct val="20000"/>
              </a:spcBef>
              <a:buClrTx/>
              <a:buSzTx/>
              <a:buFontTx/>
              <a:buNone/>
            </a:pPr>
            <a:endParaRPr kumimoji="0" lang="zh-CN" altLang="en-US" sz="3000" b="1" i="0" u="none" strike="noStrike" kern="1200" cap="none" spc="0" normalizeH="0" baseline="0" dirty="0" smtClean="0">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699770" y="3220085"/>
            <a:ext cx="11110595" cy="1568450"/>
          </a:xfrm>
          <a:prstGeom prst="rect">
            <a:avLst/>
          </a:prstGeom>
          <a:noFill/>
        </p:spPr>
        <p:txBody>
          <a:bodyPr wrap="square" rtlCol="0" anchor="t">
            <a:spAutoFit/>
          </a:bodyPr>
          <a:p>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再次提醒：</a:t>
            </a:r>
            <a:r>
              <a:rPr lang="zh-CN" altLang="en-US" sz="3200" b="1" dirty="0" smtClean="0">
                <a:solidFill>
                  <a:srgbClr val="FF0000"/>
                </a:solidFill>
                <a:latin typeface="仿宋" panose="02010609060101010101" charset="-122"/>
                <a:ea typeface="仿宋" panose="02010609060101010101" charset="-122"/>
                <a:cs typeface="仿宋" panose="02010609060101010101" charset="-122"/>
                <a:sym typeface="+mn-ea"/>
              </a:rPr>
              <a:t>仅当月增当月减</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选择了</a:t>
            </a:r>
            <a:r>
              <a:rPr lang="en-US" altLang="zh-CN" sz="3200" b="1"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法律、法规规定的其他情形</a:t>
            </a:r>
            <a:r>
              <a:rPr lang="en-US" altLang="zh-CN" sz="3200" b="1" dirty="0" smtClean="0">
                <a:solidFill>
                  <a:srgbClr val="000000"/>
                </a:solidFill>
                <a:latin typeface="仿宋" panose="02010609060101010101" charset="-122"/>
                <a:ea typeface="仿宋" panose="02010609060101010101" charset="-122"/>
                <a:cs typeface="仿宋" panose="02010609060101010101" charset="-122"/>
                <a:sym typeface="+mn-ea"/>
              </a:rPr>
              <a:t>”</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属于当月不缴费。其他</a:t>
            </a:r>
            <a:r>
              <a:rPr lang="zh-CN" altLang="en-US" sz="3200" b="1" dirty="0" smtClean="0">
                <a:solidFill>
                  <a:srgbClr val="FF0000"/>
                </a:solidFill>
                <a:latin typeface="仿宋" panose="02010609060101010101" charset="-122"/>
                <a:ea typeface="仿宋" panose="02010609060101010101" charset="-122"/>
                <a:cs typeface="仿宋" panose="02010609060101010101" charset="-122"/>
                <a:sym typeface="+mn-ea"/>
              </a:rPr>
              <a:t>跨月</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的，与减员原因无关，若填写解除劳动合同日期为</a:t>
            </a:r>
            <a:r>
              <a:rPr lang="zh-CN" altLang="en-US" sz="3200" b="1" dirty="0" smtClean="0">
                <a:solidFill>
                  <a:srgbClr val="FF0000"/>
                </a:solidFill>
                <a:latin typeface="仿宋" panose="02010609060101010101" charset="-122"/>
                <a:ea typeface="仿宋" panose="02010609060101010101" charset="-122"/>
                <a:cs typeface="仿宋" panose="02010609060101010101" charset="-122"/>
                <a:sym typeface="+mn-ea"/>
              </a:rPr>
              <a:t>当月</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的，</a:t>
            </a:r>
            <a:r>
              <a:rPr lang="zh-CN" altLang="en-US" sz="3200" b="1" dirty="0" smtClean="0">
                <a:solidFill>
                  <a:srgbClr val="FF0000"/>
                </a:solidFill>
                <a:latin typeface="仿宋" panose="02010609060101010101" charset="-122"/>
                <a:ea typeface="仿宋" panose="02010609060101010101" charset="-122"/>
                <a:cs typeface="仿宋" panose="02010609060101010101" charset="-122"/>
                <a:sym typeface="+mn-ea"/>
              </a:rPr>
              <a:t>当月</a:t>
            </a:r>
            <a:r>
              <a:rPr lang="zh-CN" altLang="en-US" sz="3200" b="1" dirty="0" smtClean="0">
                <a:solidFill>
                  <a:srgbClr val="000000"/>
                </a:solidFill>
                <a:latin typeface="仿宋" panose="02010609060101010101" charset="-122"/>
                <a:ea typeface="仿宋" panose="02010609060101010101" charset="-122"/>
                <a:cs typeface="仿宋" panose="02010609060101010101" charset="-122"/>
                <a:sym typeface="+mn-ea"/>
              </a:rPr>
              <a:t>需要缴费。</a:t>
            </a:r>
            <a:endParaRPr lang="en-US" altLang="zh-CN" sz="32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nvSpPr>
        <p:spPr>
          <a:xfrm>
            <a:off x="4232047" y="476672"/>
            <a:ext cx="6059016" cy="576064"/>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pic>
        <p:nvPicPr>
          <p:cNvPr id="2" name="图片 1"/>
          <p:cNvPicPr>
            <a:picLocks noChangeAspect="1"/>
          </p:cNvPicPr>
          <p:nvPr/>
        </p:nvPicPr>
        <p:blipFill>
          <a:blip r:embed="rId1"/>
          <a:stretch>
            <a:fillRect/>
          </a:stretch>
        </p:blipFill>
        <p:spPr>
          <a:xfrm>
            <a:off x="492760" y="1052830"/>
            <a:ext cx="10647045" cy="50253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nvSpPr>
        <p:spPr>
          <a:xfrm>
            <a:off x="4232047" y="476672"/>
            <a:ext cx="6059016" cy="576064"/>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pic>
        <p:nvPicPr>
          <p:cNvPr id="3" name="图片 2"/>
          <p:cNvPicPr>
            <a:picLocks noChangeAspect="1"/>
          </p:cNvPicPr>
          <p:nvPr/>
        </p:nvPicPr>
        <p:blipFill>
          <a:blip r:embed="rId1"/>
          <a:stretch>
            <a:fillRect/>
          </a:stretch>
        </p:blipFill>
        <p:spPr>
          <a:xfrm>
            <a:off x="1701800" y="996950"/>
            <a:ext cx="8514080" cy="4627880"/>
          </a:xfrm>
          <a:prstGeom prst="rect">
            <a:avLst/>
          </a:prstGeom>
        </p:spPr>
      </p:pic>
      <p:sp>
        <p:nvSpPr>
          <p:cNvPr id="4" name="文本框 3"/>
          <p:cNvSpPr txBox="1"/>
          <p:nvPr/>
        </p:nvSpPr>
        <p:spPr>
          <a:xfrm>
            <a:off x="496570" y="5826125"/>
            <a:ext cx="11128375" cy="368300"/>
          </a:xfrm>
          <a:prstGeom prst="rect">
            <a:avLst/>
          </a:prstGeom>
          <a:noFill/>
        </p:spPr>
        <p:txBody>
          <a:bodyPr wrap="square" rtlCol="0">
            <a:spAutoFit/>
          </a:bodyPr>
          <a:p>
            <a:r>
              <a:rPr lang="zh-CN" altLang="en-US"/>
              <a:t>职工管理-&gt;就业登记、社会保险登记、劳动用工备案统一登记与维护-&gt;劳动合同人员参保登记列表-&gt;操作终止</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93700" y="1196975"/>
            <a:ext cx="11519535" cy="4857750"/>
          </a:xfrm>
          <a:solidFill>
            <a:schemeClr val="bg1"/>
          </a:solidFill>
        </p:spPr>
        <p:txBody>
          <a:bodyPr/>
          <a:lstStyle/>
          <a:p>
            <a:pPr marL="0" algn="just" defTabSz="914400" eaLnBrk="1" fontAlgn="auto" hangingPunct="1">
              <a:buClrTx/>
              <a:buSzTx/>
              <a:buFontTx/>
              <a:buNone/>
            </a:pPr>
            <a:r>
              <a:rPr lang="zh-CN" altLang="en-US" sz="3600" b="1" kern="1200" dirty="0" smtClean="0">
                <a:solidFill>
                  <a:srgbClr val="000000"/>
                </a:solidFill>
                <a:latin typeface="仿宋" panose="02010609060101010101" charset="-122"/>
                <a:ea typeface="仿宋" panose="02010609060101010101" charset="-122"/>
                <a:cs typeface="仿宋" panose="02010609060101010101" charset="-122"/>
              </a:rPr>
              <a:t>当月减员举例说明：</a:t>
            </a:r>
            <a:endParaRPr lang="zh-CN" altLang="en-US" sz="36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    11</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月份A单位为张三办理三险减员，解除劳动合同时间也录入为</a:t>
            </a: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11</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月（当月），则</a:t>
            </a:r>
            <a:r>
              <a:rPr sz="3000" b="1" kern="1200" dirty="0" smtClean="0">
                <a:solidFill>
                  <a:srgbClr val="000000"/>
                </a:solidFill>
                <a:latin typeface="仿宋" panose="02010609060101010101" charset="-122"/>
                <a:ea typeface="仿宋" panose="02010609060101010101" charset="-122"/>
                <a:cs typeface="仿宋" panose="02010609060101010101" charset="-122"/>
              </a:rPr>
              <a:t>单位</a:t>
            </a:r>
            <a:r>
              <a:rPr sz="3000" b="1" kern="1200" dirty="0" smtClean="0">
                <a:solidFill>
                  <a:srgbClr val="FF0000"/>
                </a:solidFill>
                <a:latin typeface="仿宋" panose="02010609060101010101" charset="-122"/>
                <a:ea typeface="仿宋" panose="02010609060101010101" charset="-122"/>
                <a:cs typeface="仿宋" panose="02010609060101010101" charset="-122"/>
              </a:rPr>
              <a:t>需缴纳</a:t>
            </a:r>
            <a:r>
              <a:rPr lang="en-US" sz="3000" b="1" kern="1200" dirty="0" smtClean="0">
                <a:solidFill>
                  <a:srgbClr val="FF0000"/>
                </a:solidFill>
                <a:latin typeface="仿宋" panose="02010609060101010101" charset="-122"/>
                <a:ea typeface="仿宋" panose="02010609060101010101" charset="-122"/>
                <a:cs typeface="仿宋" panose="02010609060101010101" charset="-122"/>
              </a:rPr>
              <a:t>11</a:t>
            </a:r>
            <a:r>
              <a:rPr sz="3000" b="1" kern="1200" dirty="0" smtClean="0">
                <a:solidFill>
                  <a:srgbClr val="FF0000"/>
                </a:solidFill>
                <a:latin typeface="仿宋" panose="02010609060101010101" charset="-122"/>
                <a:ea typeface="仿宋" panose="02010609060101010101" charset="-122"/>
                <a:cs typeface="仿宋" panose="02010609060101010101" charset="-122"/>
              </a:rPr>
              <a:t>月</a:t>
            </a:r>
            <a:r>
              <a:rPr sz="3000" b="1" kern="1200" dirty="0" smtClean="0">
                <a:solidFill>
                  <a:srgbClr val="000000"/>
                </a:solidFill>
                <a:latin typeface="仿宋" panose="02010609060101010101" charset="-122"/>
                <a:ea typeface="仿宋" panose="02010609060101010101" charset="-122"/>
                <a:cs typeface="仿宋" panose="02010609060101010101" charset="-122"/>
              </a:rPr>
              <a:t>社保费</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a:t>
            </a: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12</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月10日，A单位的缴费客户端仍会显示张三的缴费信息。该三险减员业务</a:t>
            </a: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rPr>
              <a:t>不协同</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医疗，</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sym typeface="+mn-ea"/>
              </a:rPr>
              <a:t>医疗需</a:t>
            </a: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sym typeface="+mn-ea"/>
              </a:rPr>
              <a:t>次月</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sym typeface="+mn-ea"/>
              </a:rPr>
              <a:t>（</a:t>
            </a: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sym typeface="+mn-ea"/>
              </a:rPr>
              <a:t>12</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sym typeface="+mn-ea"/>
              </a:rPr>
              <a:t>月）单独进行减。</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r>
              <a:rPr lang="en-US" altLang="zh-CN" sz="3000" b="1" kern="1200" dirty="0" smtClean="0">
                <a:solidFill>
                  <a:srgbClr val="FF0000"/>
                </a:solidFill>
                <a:latin typeface="仿宋" panose="02010609060101010101" charset="-122"/>
                <a:ea typeface="仿宋" panose="02010609060101010101" charset="-122"/>
                <a:cs typeface="仿宋" panose="02010609060101010101" charset="-122"/>
              </a:rPr>
              <a:t>   ***</a:t>
            </a: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rPr>
              <a:t>单位减员时一定注意解除劳动关系日期的填写准确性！</a:t>
            </a:r>
            <a:endParaRPr lang="en-US" altLang="zh-CN" sz="2400" b="1" dirty="0">
              <a:solidFill>
                <a:srgbClr val="FF0000"/>
              </a:solidFill>
              <a:latin typeface="仿宋" panose="02010609060101010101" charset="-122"/>
              <a:ea typeface="仿宋" panose="02010609060101010101" charset="-122"/>
              <a:cs typeface="仿宋" panose="02010609060101010101" charset="-122"/>
            </a:endParaRPr>
          </a:p>
        </p:txBody>
      </p:sp>
      <p:pic>
        <p:nvPicPr>
          <p:cNvPr id="4" name="图片 3"/>
          <p:cNvPicPr>
            <a:picLocks noChangeAspect="1"/>
          </p:cNvPicPr>
          <p:nvPr/>
        </p:nvPicPr>
        <p:blipFill>
          <a:blip r:embed="rId1"/>
          <a:srcRect b="32758"/>
          <a:stretch>
            <a:fillRect/>
          </a:stretch>
        </p:blipFill>
        <p:spPr>
          <a:xfrm>
            <a:off x="648335" y="4287520"/>
            <a:ext cx="11466195" cy="2089150"/>
          </a:xfrm>
          <a:prstGeom prst="rect">
            <a:avLst/>
          </a:prstGeom>
        </p:spPr>
      </p:pic>
      <p:sp>
        <p:nvSpPr>
          <p:cNvPr id="5122" name="标题 1"/>
          <p:cNvSpPr>
            <a:spLocks noGrp="1" noChangeArrowheads="1"/>
          </p:cNvSpPr>
          <p:nvPr/>
        </p:nvSpPr>
        <p:spPr>
          <a:xfrm>
            <a:off x="4232047" y="476672"/>
            <a:ext cx="6059016" cy="576064"/>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482725" y="2646045"/>
            <a:ext cx="3940175" cy="2787015"/>
          </a:xfrm>
          <a:solidFill>
            <a:schemeClr val="bg1"/>
          </a:solidFill>
        </p:spPr>
        <p:txBody>
          <a:bodyPr/>
          <a:lstStyle/>
          <a:p>
            <a:pPr marL="0" indent="0" algn="just">
              <a:buNone/>
            </a:pPr>
            <a:r>
              <a:rPr lang="zh-CN" altLang="zh-CN" sz="2800" b="1" dirty="0">
                <a:solidFill>
                  <a:srgbClr val="FF0000"/>
                </a:solidFill>
                <a:latin typeface="仿宋" panose="02010609060101010101" charset="-122"/>
                <a:ea typeface="仿宋" panose="02010609060101010101" charset="-122"/>
              </a:rPr>
              <a:t>特别提示：</a:t>
            </a:r>
            <a:r>
              <a:rPr lang="zh-CN" altLang="zh-CN" sz="2800" b="1" dirty="0">
                <a:latin typeface="仿宋" panose="02010609060101010101" charset="-122"/>
                <a:ea typeface="仿宋" panose="02010609060101010101" charset="-122"/>
              </a:rPr>
              <a:t>三险业务办理后一定注意办结通知单的反馈医疗协同结果</a:t>
            </a:r>
            <a:endParaRPr lang="zh-CN" altLang="zh-CN" sz="2800" b="1" dirty="0">
              <a:latin typeface="仿宋" panose="02010609060101010101" charset="-122"/>
              <a:ea typeface="仿宋" panose="02010609060101010101" charset="-122"/>
            </a:endParaRPr>
          </a:p>
        </p:txBody>
      </p:sp>
      <p:pic>
        <p:nvPicPr>
          <p:cNvPr id="6" name="图片 5" descr="图片1"/>
          <p:cNvPicPr>
            <a:picLocks noChangeAspect="1"/>
          </p:cNvPicPr>
          <p:nvPr/>
        </p:nvPicPr>
        <p:blipFill>
          <a:blip r:embed="rId1"/>
          <a:stretch>
            <a:fillRect/>
          </a:stretch>
        </p:blipFill>
        <p:spPr>
          <a:xfrm>
            <a:off x="6299835" y="1064260"/>
            <a:ext cx="4662805" cy="5149850"/>
          </a:xfrm>
          <a:prstGeom prst="rect">
            <a:avLst/>
          </a:prstGeom>
        </p:spPr>
      </p:pic>
      <p:sp>
        <p:nvSpPr>
          <p:cNvPr id="5122" name="标题 1"/>
          <p:cNvSpPr>
            <a:spLocks noGrp="1" noChangeArrowheads="1"/>
          </p:cNvSpPr>
          <p:nvPr/>
        </p:nvSpPr>
        <p:spPr>
          <a:xfrm>
            <a:off x="4232047" y="476672"/>
            <a:ext cx="6059016" cy="576064"/>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人员参保</a:t>
            </a:r>
            <a:r>
              <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rPr>
              <a:t>登记（减员）</a:t>
            </a:r>
            <a:endParaRPr kumimoji="0" lang="zh-CN" altLang="en-US" sz="3200" b="1" i="0" u="none" strike="noStrike" kern="1200" cap="none" spc="0" normalizeH="0" baseline="0" noProof="0" dirty="0" smtClean="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0"/>
          <p:cNvSpPr txBox="1"/>
          <p:nvPr/>
        </p:nvSpPr>
        <p:spPr>
          <a:xfrm>
            <a:off x="2102078" y="4569299"/>
            <a:ext cx="8243013" cy="911225"/>
          </a:xfrm>
          <a:prstGeom prst="rect">
            <a:avLst/>
          </a:prstGeom>
        </p:spPr>
        <p:txBody>
          <a:bodyPr wrap="square">
            <a:spAutoFit/>
          </a:bodyPr>
          <a:lstStyle>
            <a:defPPr>
              <a:defRPr lang="zh-CN"/>
            </a:defPPr>
            <a:lvl1pPr algn="ctr">
              <a:defRPr sz="2800" b="1">
                <a:gradFill flip="none" rotWithShape="1">
                  <a:gsLst>
                    <a:gs pos="0">
                      <a:srgbClr val="0070C0"/>
                    </a:gs>
                    <a:gs pos="37000">
                      <a:srgbClr val="002060"/>
                    </a:gs>
                    <a:gs pos="97000">
                      <a:srgbClr val="0070C0"/>
                    </a:gs>
                  </a:gsLst>
                  <a:lin ang="8100000" scaled="1"/>
                  <a:tileRect/>
                </a:gra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spcAft>
                <a:spcPts val="0"/>
              </a:spcAft>
              <a:defRPr/>
            </a:pPr>
            <a:r>
              <a:rPr lang="zh-CN" altLang="zh-CN" sz="5330" dirty="0" smtClean="0"/>
              <a:t>申请退休时的增减变要点</a:t>
            </a:r>
            <a:endParaRPr lang="zh-CN" altLang="zh-CN" sz="5330" dirty="0" smtClean="0"/>
          </a:p>
        </p:txBody>
      </p:sp>
      <p:grpSp>
        <p:nvGrpSpPr>
          <p:cNvPr id="7" name="组合 6"/>
          <p:cNvGrpSpPr/>
          <p:nvPr/>
        </p:nvGrpSpPr>
        <p:grpSpPr>
          <a:xfrm>
            <a:off x="4706722" y="1553836"/>
            <a:ext cx="2560800" cy="2477641"/>
            <a:chOff x="3610451" y="742316"/>
            <a:chExt cx="1921193" cy="1858804"/>
          </a:xfrm>
        </p:grpSpPr>
        <p:grpSp>
          <p:nvGrpSpPr>
            <p:cNvPr id="9" name="组合 8"/>
            <p:cNvGrpSpPr/>
            <p:nvPr/>
          </p:nvGrpSpPr>
          <p:grpSpPr>
            <a:xfrm>
              <a:off x="3764281" y="889953"/>
              <a:ext cx="1615916" cy="1563529"/>
              <a:chOff x="5019040" y="1185545"/>
              <a:chExt cx="2154555" cy="2084705"/>
            </a:xfrm>
            <a:solidFill>
              <a:schemeClr val="bg1"/>
            </a:solidFill>
          </p:grpSpPr>
          <p:sp>
            <p:nvSpPr>
              <p:cNvPr id="11" name="菱形 10"/>
              <p:cNvSpPr/>
              <p:nvPr/>
            </p:nvSpPr>
            <p:spPr>
              <a:xfrm>
                <a:off x="5019040" y="1185545"/>
                <a:ext cx="2154555" cy="2084705"/>
              </a:xfrm>
              <a:prstGeom prst="diamond">
                <a:avLst/>
              </a:prstGeom>
              <a:solidFill>
                <a:srgbClr val="004098"/>
              </a:solid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2" name="文本框 11"/>
              <p:cNvSpPr txBox="1"/>
              <p:nvPr/>
            </p:nvSpPr>
            <p:spPr>
              <a:xfrm>
                <a:off x="5438140" y="1673437"/>
                <a:ext cx="1314450" cy="1199250"/>
              </a:xfrm>
              <a:prstGeom prst="rect">
                <a:avLst/>
              </a:prstGeom>
              <a:noFill/>
              <a:ln>
                <a:noFill/>
              </a:ln>
            </p:spPr>
            <p:txBody>
              <a:bodyPr wrap="square" rtlCol="0">
                <a:spAutoFit/>
              </a:bodyPr>
              <a:lstStyle/>
              <a:p>
                <a:pPr algn="ctr"/>
                <a:r>
                  <a:rPr lang="en-US" altLang="zh-CN" sz="7200" b="1" dirty="0">
                    <a:solidFill>
                      <a:schemeClr val="bg1"/>
                    </a:solidFill>
                    <a:ea typeface="微软雅黑" panose="020B0503020204020204" pitchFamily="34" charset="-122"/>
                    <a:cs typeface="Arial" panose="020B0704020202020204" pitchFamily="34" charset="0"/>
                  </a:rPr>
                  <a:t>3</a:t>
                </a:r>
                <a:endParaRPr lang="en-US" altLang="zh-CN" sz="7200" b="1" dirty="0">
                  <a:solidFill>
                    <a:schemeClr val="bg1"/>
                  </a:solidFill>
                  <a:ea typeface="微软雅黑" panose="020B0503020204020204" pitchFamily="34" charset="-122"/>
                  <a:cs typeface="Arial" panose="020B0704020202020204" pitchFamily="34" charset="0"/>
                </a:endParaRPr>
              </a:p>
            </p:txBody>
          </p:sp>
        </p:grpSp>
        <p:sp>
          <p:nvSpPr>
            <p:cNvPr id="10" name="菱形 9"/>
            <p:cNvSpPr/>
            <p:nvPr/>
          </p:nvSpPr>
          <p:spPr>
            <a:xfrm>
              <a:off x="3610451" y="742316"/>
              <a:ext cx="1921193" cy="1858804"/>
            </a:xfrm>
            <a:prstGeom prst="diamond">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3899884" y="3953651"/>
            <a:ext cx="4174472" cy="476738"/>
            <a:chOff x="4006850" y="4251964"/>
            <a:chExt cx="4175760" cy="476885"/>
          </a:xfrm>
        </p:grpSpPr>
        <p:cxnSp>
          <p:nvCxnSpPr>
            <p:cNvPr id="14" name="直接连接符 13"/>
            <p:cNvCxnSpPr/>
            <p:nvPr/>
          </p:nvCxnSpPr>
          <p:spPr>
            <a:xfrm>
              <a:off x="4006850" y="4490089"/>
              <a:ext cx="41757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菱形 14"/>
            <p:cNvSpPr/>
            <p:nvPr/>
          </p:nvSpPr>
          <p:spPr>
            <a:xfrm>
              <a:off x="6092825"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菱形 15"/>
            <p:cNvSpPr/>
            <p:nvPr/>
          </p:nvSpPr>
          <p:spPr>
            <a:xfrm>
              <a:off x="5631180"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菱形 16"/>
            <p:cNvSpPr/>
            <p:nvPr/>
          </p:nvSpPr>
          <p:spPr>
            <a:xfrm>
              <a:off x="5856605" y="4251964"/>
              <a:ext cx="476885" cy="476885"/>
            </a:xfrm>
            <a:prstGeom prst="diamond">
              <a:avLst/>
            </a:prstGeom>
            <a:solidFill>
              <a:srgbClr val="DB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992505"/>
            <a:ext cx="10515600" cy="1325563"/>
          </a:xfrm>
        </p:spPr>
        <p:txBody>
          <a:bodyPr/>
          <a:p>
            <a:pPr algn="ctr"/>
            <a:r>
              <a:rPr lang="zh-CN" altLang="en-US" sz="7200" b="1">
                <a:solidFill>
                  <a:schemeClr val="accent1">
                    <a:lumMod val="50000"/>
                  </a:schemeClr>
                </a:solidFill>
                <a:latin typeface="仿宋" panose="02010609060101010101" charset="-122"/>
                <a:ea typeface="仿宋" panose="02010609060101010101" charset="-122"/>
              </a:rPr>
              <a:t>目录</a:t>
            </a:r>
            <a:endParaRPr lang="zh-CN" altLang="en-US" sz="7200" b="1">
              <a:solidFill>
                <a:schemeClr val="accent1">
                  <a:lumMod val="50000"/>
                </a:schemeClr>
              </a:solidFill>
              <a:latin typeface="仿宋" panose="02010609060101010101" charset="-122"/>
              <a:ea typeface="仿宋" panose="02010609060101010101" charset="-122"/>
            </a:endParaRPr>
          </a:p>
        </p:txBody>
      </p:sp>
      <p:sp>
        <p:nvSpPr>
          <p:cNvPr id="3" name="内容占位符 2"/>
          <p:cNvSpPr>
            <a:spLocks noGrp="1"/>
          </p:cNvSpPr>
          <p:nvPr>
            <p:ph idx="1"/>
          </p:nvPr>
        </p:nvSpPr>
        <p:spPr>
          <a:xfrm>
            <a:off x="3399155" y="2507615"/>
            <a:ext cx="8272780" cy="2943225"/>
          </a:xfrm>
        </p:spPr>
        <p:txBody>
          <a:bodyPr>
            <a:normAutofit fontScale="50000"/>
          </a:bodyPr>
          <a:p>
            <a:pPr marL="0" indent="0">
              <a:buNone/>
            </a:pPr>
            <a:r>
              <a:rPr lang="en-US" altLang="zh-CN" sz="6000" b="1">
                <a:solidFill>
                  <a:schemeClr val="accent1">
                    <a:lumMod val="50000"/>
                  </a:schemeClr>
                </a:solidFill>
                <a:latin typeface="仿宋" panose="02010609060101010101" charset="-122"/>
                <a:ea typeface="仿宋" panose="02010609060101010101" charset="-122"/>
                <a:cs typeface="仿宋" panose="02010609060101010101" charset="-122"/>
              </a:rPr>
              <a:t>1.</a:t>
            </a:r>
            <a:r>
              <a:rPr lang="zh-CN" altLang="en-US" sz="6000" b="1">
                <a:solidFill>
                  <a:schemeClr val="accent1">
                    <a:lumMod val="50000"/>
                  </a:schemeClr>
                </a:solidFill>
                <a:latin typeface="仿宋" panose="02010609060101010101" charset="-122"/>
                <a:ea typeface="仿宋" panose="02010609060101010101" charset="-122"/>
                <a:cs typeface="仿宋" panose="02010609060101010101" charset="-122"/>
              </a:rPr>
              <a:t>企业增员业务操作流程及其注意事项</a:t>
            </a:r>
            <a:endParaRPr lang="zh-CN" altLang="en-US" sz="6000" b="1">
              <a:solidFill>
                <a:schemeClr val="accent1">
                  <a:lumMod val="50000"/>
                </a:schemeClr>
              </a:solidFill>
              <a:latin typeface="仿宋" panose="02010609060101010101" charset="-122"/>
              <a:ea typeface="仿宋" panose="02010609060101010101" charset="-122"/>
              <a:cs typeface="仿宋" panose="02010609060101010101" charset="-122"/>
            </a:endParaRPr>
          </a:p>
          <a:p>
            <a:pPr marL="0" indent="0">
              <a:buNone/>
            </a:pPr>
            <a:r>
              <a:rPr lang="en-US" altLang="zh-CN"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2.</a:t>
            </a:r>
            <a:r>
              <a:rPr lang="zh-CN" altLang="en-US"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企业减员业务操作流程及其注意事项</a:t>
            </a:r>
            <a:endParaRPr lang="zh-CN" altLang="en-US" sz="6000" b="1" dirty="0">
              <a:solidFill>
                <a:schemeClr val="accent1">
                  <a:lumMod val="50000"/>
                </a:schemeClr>
              </a:solidFill>
              <a:latin typeface="仿宋" panose="02010609060101010101" charset="-122"/>
              <a:ea typeface="仿宋" panose="02010609060101010101" charset="-122"/>
              <a:cs typeface="仿宋" panose="02010609060101010101" charset="-122"/>
              <a:sym typeface="+mn-ea"/>
            </a:endParaRPr>
          </a:p>
          <a:p>
            <a:pPr marL="0" indent="0">
              <a:buNone/>
            </a:pPr>
            <a:r>
              <a:rPr lang="en-US" altLang="zh-CN"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3.</a:t>
            </a:r>
            <a:r>
              <a:rPr lang="zh-CN" altLang="en-US"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申请退休时个人信息增减变的相关要点</a:t>
            </a:r>
            <a:endParaRPr lang="zh-CN" altLang="en-US"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endParaRPr>
          </a:p>
          <a:p>
            <a:pPr marL="0" indent="0">
              <a:buNone/>
            </a:pPr>
            <a:r>
              <a:rPr lang="en-US" altLang="zh-CN"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4.</a:t>
            </a:r>
            <a:r>
              <a:rPr lang="zh-CN" altLang="en-US"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rPr>
              <a:t>其他登记类业务处理方法</a:t>
            </a:r>
            <a:endParaRPr lang="zh-CN" altLang="en-US" sz="6000" b="1" dirty="0" smtClean="0">
              <a:solidFill>
                <a:schemeClr val="accent1">
                  <a:lumMod val="50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064635" y="323850"/>
            <a:ext cx="6521450" cy="75628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退休身份</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内容占位符 2"/>
          <p:cNvSpPr>
            <a:spLocks noGrp="1"/>
          </p:cNvSpPr>
          <p:nvPr>
            <p:ph idx="4294967295"/>
          </p:nvPr>
        </p:nvSpPr>
        <p:spPr>
          <a:xfrm>
            <a:off x="836930" y="1203325"/>
            <a:ext cx="10745470" cy="4849495"/>
          </a:xfrm>
        </p:spPr>
        <p:txBody>
          <a:bodyPr vert="horz" wrap="square" lIns="91440" tIns="45720" rIns="91440" bIns="45720" numCol="1" anchor="t" anchorCtr="0" compatLnSpc="1"/>
          <a:lstStyle/>
          <a:p>
            <a:pPr marL="0" lvl="0" algn="l" defTabSz="914400" eaLnBrk="1" fontAlgn="auto" hangingPunct="1">
              <a:buClrTx/>
              <a:buSzTx/>
              <a:buFontTx/>
              <a:buNone/>
            </a:pP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 </a:t>
            </a:r>
            <a:endParaRPr lang="zh-CN" altLang="en-US" sz="2400" b="1" dirty="0">
              <a:latin typeface="仿宋" panose="02010609060101010101" charset="-122"/>
              <a:ea typeface="仿宋" panose="02010609060101010101" charset="-122"/>
              <a:cs typeface="仿宋" panose="02010609060101010101" charset="-122"/>
            </a:endParaRPr>
          </a:p>
        </p:txBody>
      </p:sp>
      <p:pic>
        <p:nvPicPr>
          <p:cNvPr id="2" name="图片 1"/>
          <p:cNvPicPr>
            <a:picLocks noChangeAspect="1"/>
          </p:cNvPicPr>
          <p:nvPr/>
        </p:nvPicPr>
        <p:blipFill>
          <a:blip r:embed="rId1"/>
          <a:stretch>
            <a:fillRect/>
          </a:stretch>
        </p:blipFill>
        <p:spPr>
          <a:xfrm>
            <a:off x="454660" y="1080135"/>
            <a:ext cx="8514080" cy="4627880"/>
          </a:xfrm>
          <a:prstGeom prst="rect">
            <a:avLst/>
          </a:prstGeom>
        </p:spPr>
      </p:pic>
      <p:sp>
        <p:nvSpPr>
          <p:cNvPr id="4" name="文本框 3"/>
          <p:cNvSpPr txBox="1"/>
          <p:nvPr/>
        </p:nvSpPr>
        <p:spPr>
          <a:xfrm>
            <a:off x="9218295" y="1080135"/>
            <a:ext cx="2114550" cy="1476375"/>
          </a:xfrm>
          <a:prstGeom prst="rect">
            <a:avLst/>
          </a:prstGeom>
          <a:noFill/>
        </p:spPr>
        <p:txBody>
          <a:bodyPr wrap="square" rtlCol="0">
            <a:spAutoFit/>
          </a:bodyPr>
          <a:p>
            <a:r>
              <a:rPr lang="zh-CN" altLang="en-US"/>
              <a:t>提交退休时，提示没有人员身份怎么办？</a:t>
            </a:r>
            <a:endParaRPr lang="zh-CN" altLang="en-US"/>
          </a:p>
          <a:p>
            <a:r>
              <a:rPr lang="zh-CN" altLang="en-US"/>
              <a:t>点击修改，根据劳动合同进行录入。</a:t>
            </a:r>
            <a:endParaRPr lang="en-US" altLang="zh-C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064635" y="323850"/>
            <a:ext cx="6521450" cy="75628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退休告知单</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内容占位符 2"/>
          <p:cNvSpPr>
            <a:spLocks noGrp="1"/>
          </p:cNvSpPr>
          <p:nvPr>
            <p:ph idx="4294967295"/>
          </p:nvPr>
        </p:nvSpPr>
        <p:spPr>
          <a:xfrm>
            <a:off x="836930" y="1203325"/>
            <a:ext cx="10745470" cy="4849495"/>
          </a:xfrm>
        </p:spPr>
        <p:txBody>
          <a:bodyPr vert="horz" wrap="square" lIns="91440" tIns="45720" rIns="91440" bIns="45720" numCol="1" anchor="t" anchorCtr="0" compatLnSpc="1"/>
          <a:lstStyle/>
          <a:p>
            <a:pPr marL="0" lvl="0" algn="l" defTabSz="914400" eaLnBrk="1" fontAlgn="auto" hangingPunct="1">
              <a:buClrTx/>
              <a:buSzTx/>
              <a:buFontTx/>
              <a:buNone/>
            </a:pP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 </a:t>
            </a:r>
            <a:endParaRPr lang="zh-CN" altLang="en-US" sz="2400" b="1" dirty="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8901430" y="1203325"/>
            <a:ext cx="2680970" cy="1476375"/>
          </a:xfrm>
          <a:prstGeom prst="rect">
            <a:avLst/>
          </a:prstGeom>
          <a:noFill/>
        </p:spPr>
        <p:txBody>
          <a:bodyPr wrap="square" rtlCol="0">
            <a:spAutoFit/>
          </a:bodyPr>
          <a:p>
            <a:r>
              <a:rPr lang="zh-CN" altLang="en-US"/>
              <a:t>告知单提示应缴未缴，提示可选择的退休时间不在选择范围内，怎么办？</a:t>
            </a:r>
            <a:endParaRPr lang="zh-CN" altLang="en-US"/>
          </a:p>
          <a:p>
            <a:endParaRPr lang="zh-CN" altLang="en-US"/>
          </a:p>
        </p:txBody>
      </p:sp>
      <p:pic>
        <p:nvPicPr>
          <p:cNvPr id="6" name="图片 5"/>
          <p:cNvPicPr>
            <a:picLocks noChangeAspect="1"/>
          </p:cNvPicPr>
          <p:nvPr/>
        </p:nvPicPr>
        <p:blipFill>
          <a:blip r:embed="rId1"/>
          <a:stretch>
            <a:fillRect/>
          </a:stretch>
        </p:blipFill>
        <p:spPr>
          <a:xfrm>
            <a:off x="715010" y="1080135"/>
            <a:ext cx="7496175" cy="1695450"/>
          </a:xfrm>
          <a:prstGeom prst="rect">
            <a:avLst/>
          </a:prstGeom>
        </p:spPr>
      </p:pic>
      <p:pic>
        <p:nvPicPr>
          <p:cNvPr id="8" name="图片 7" descr="图片1"/>
          <p:cNvPicPr>
            <a:picLocks noChangeAspect="1"/>
          </p:cNvPicPr>
          <p:nvPr/>
        </p:nvPicPr>
        <p:blipFill>
          <a:blip r:embed="rId2"/>
          <a:stretch>
            <a:fillRect/>
          </a:stretch>
        </p:blipFill>
        <p:spPr>
          <a:xfrm>
            <a:off x="715010" y="3475990"/>
            <a:ext cx="8305800" cy="2667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079776" y="260648"/>
            <a:ext cx="6131024" cy="1008112"/>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缴费管理</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内容占位符 2"/>
          <p:cNvSpPr>
            <a:spLocks noGrp="1"/>
          </p:cNvSpPr>
          <p:nvPr>
            <p:ph idx="4294967295"/>
          </p:nvPr>
        </p:nvSpPr>
        <p:spPr>
          <a:xfrm>
            <a:off x="505460" y="1003935"/>
            <a:ext cx="11414760" cy="4850130"/>
          </a:xfrm>
        </p:spPr>
        <p:txBody>
          <a:bodyPr vert="horz" wrap="square" lIns="91440" tIns="45720" rIns="91440" bIns="45720" numCol="1" anchor="t" anchorCtr="0" compatLnSpc="1"/>
          <a:lstStyle/>
          <a:p>
            <a:pPr marL="0" lvl="0" algn="just" defTabSz="914400" eaLnBrk="1" fontAlgn="auto" hangingPunct="1">
              <a:lnSpc>
                <a:spcPct val="100000"/>
              </a:lnSpc>
              <a:buClrTx/>
              <a:buSzTx/>
              <a:buFontTx/>
              <a:buNone/>
            </a:pP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待遇领取人员当月缴费生成（原月报缴费计划）</a:t>
            </a:r>
            <a:endParaRPr lang="zh-CN" altLang="en-US" sz="3000" b="1" kern="1200" dirty="0" smtClean="0">
              <a:solidFill>
                <a:schemeClr val="tx1"/>
              </a:solidFill>
              <a:latin typeface="仿宋" panose="02010609060101010101" charset="-122"/>
              <a:ea typeface="仿宋" panose="02010609060101010101" charset="-122"/>
              <a:cs typeface="仿宋" panose="02010609060101010101" charset="-122"/>
              <a:sym typeface="Wingdings" panose="05000000000000000000" charset="0"/>
            </a:endParaRPr>
          </a:p>
          <a:p>
            <a:pPr marL="0" lvl="0" algn="just" defTabSz="914400" eaLnBrk="1" fontAlgn="auto" hangingPunct="1">
              <a:lnSpc>
                <a:spcPct val="100000"/>
              </a:lnSpc>
              <a:buClrTx/>
              <a:buSzTx/>
              <a:buFontTx/>
              <a:buNone/>
            </a:pPr>
            <a:r>
              <a:rPr lang="zh-CN" altLang="en-US" sz="3000" b="1" kern="1200" dirty="0" smtClean="0">
                <a:solidFill>
                  <a:schemeClr val="tx1"/>
                </a:solidFill>
                <a:latin typeface="仿宋" panose="02010609060101010101" charset="-122"/>
                <a:ea typeface="仿宋" panose="02010609060101010101" charset="-122"/>
                <a:cs typeface="仿宋" panose="02010609060101010101" charset="-122"/>
                <a:sym typeface="Wingdings" panose="05000000000000000000" charset="0"/>
              </a:rPr>
              <a:t>◆</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应用场景</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rPr>
              <a:t>退休人员</a:t>
            </a:r>
            <a:r>
              <a:rPr lang="zh-CN" altLang="en-US" sz="3000" b="1" kern="1200" dirty="0" smtClean="0">
                <a:solidFill>
                  <a:schemeClr val="tx1"/>
                </a:solidFill>
                <a:latin typeface="仿宋" panose="02010609060101010101" charset="-122"/>
                <a:ea typeface="仿宋" panose="02010609060101010101" charset="-122"/>
                <a:cs typeface="仿宋" panose="02010609060101010101" charset="-122"/>
              </a:rPr>
              <a:t>退休当月缴费计划生成</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endParaRPr lang="zh-CN" altLang="en-US" sz="3000" b="1" kern="1200" dirty="0" smtClean="0">
              <a:solidFill>
                <a:schemeClr val="tx1"/>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r>
              <a:rPr lang="zh-CN" altLang="en-US" sz="3000" b="1" kern="1200" dirty="0" smtClean="0">
                <a:solidFill>
                  <a:schemeClr val="tx1"/>
                </a:solidFill>
                <a:latin typeface="仿宋" panose="02010609060101010101" charset="-122"/>
                <a:ea typeface="仿宋" panose="02010609060101010101" charset="-122"/>
                <a:cs typeface="仿宋" panose="02010609060101010101" charset="-122"/>
              </a:rPr>
              <a:t>注意：</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已申请“企业职工退休一件事”，完成档案审核后，在职工确认的退休时间当月，单位在【北京市社保网上服务平台--缴费管理--待遇领取人员当月缴费生成】模块查到人员信息后，可生成退休人员当月缴费计划并缴费。</a:t>
            </a:r>
            <a:endParaRPr lang="zh-CN" altLang="en-US" sz="3000" b="1" kern="1200" dirty="0" smtClean="0">
              <a:latin typeface="仿宋" panose="02010609060101010101" charset="-122"/>
              <a:ea typeface="仿宋" panose="02010609060101010101" charset="-122"/>
              <a:cs typeface="仿宋" panose="02010609060101010101" charset="-122"/>
              <a:sym typeface="Wingdings" panose="05000000000000000000" charset="0"/>
            </a:endParaRPr>
          </a:p>
          <a:p>
            <a:pPr marL="0" algn="just" defTabSz="914400" eaLnBrk="1" fontAlgn="auto" hangingPunct="1">
              <a:lnSpc>
                <a:spcPct val="100000"/>
              </a:lnSpc>
              <a:buClrTx/>
              <a:buSzTx/>
              <a:buFontTx/>
              <a:buNone/>
            </a:pPr>
            <a:r>
              <a:rPr lang="zh-CN" altLang="en-US" sz="3000" b="1" kern="1200" dirty="0" smtClean="0">
                <a:latin typeface="仿宋" panose="02010609060101010101" charset="-122"/>
                <a:ea typeface="仿宋" panose="02010609060101010101" charset="-122"/>
                <a:cs typeface="仿宋" panose="02010609060101010101" charset="-122"/>
                <a:sym typeface="Wingdings" panose="05000000000000000000" charset="0"/>
              </a:rPr>
              <a:t>◆</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缴费时间</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just" defTabSz="914400" eaLnBrk="1" fontAlgn="auto" hangingPunct="1">
              <a:lnSpc>
                <a:spcPct val="100000"/>
              </a:lnSpc>
              <a:buClrTx/>
              <a:buSzTx/>
              <a:buFontTx/>
              <a:buNone/>
            </a:pP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全月</a:t>
            </a:r>
            <a:endParaRPr kumimoji="0" lang="zh-CN" altLang="en-US" sz="3000" b="1" i="0" u="none" strike="noStrike" kern="1200" cap="none" spc="0" normalizeH="0" baseline="0" dirty="0" smtClean="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p:nvPr>
        </p:nvSpPr>
        <p:spPr>
          <a:xfrm>
            <a:off x="4064635" y="323850"/>
            <a:ext cx="6521450" cy="75628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缴费管理</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内容占位符 2"/>
          <p:cNvSpPr>
            <a:spLocks noGrp="1"/>
          </p:cNvSpPr>
          <p:nvPr>
            <p:ph idx="4294967295"/>
          </p:nvPr>
        </p:nvSpPr>
        <p:spPr>
          <a:xfrm>
            <a:off x="836930" y="1203325"/>
            <a:ext cx="10745470" cy="4849495"/>
          </a:xfrm>
        </p:spPr>
        <p:txBody>
          <a:bodyPr vert="horz" wrap="square" lIns="91440" tIns="45720" rIns="91440" bIns="45720" numCol="1" anchor="t" anchorCtr="0" compatLnSpc="1"/>
          <a:lstStyle/>
          <a:p>
            <a:pPr marL="0" lvl="0" algn="l" defTabSz="914400" eaLnBrk="1" fontAlgn="auto" hangingPunct="1">
              <a:buClrTx/>
              <a:buSzTx/>
              <a:buFontTx/>
              <a:buNone/>
            </a:pPr>
            <a:r>
              <a:rPr lang="en-US" altLang="zh-CN" sz="3000" b="1" kern="1200" dirty="0" smtClean="0">
                <a:solidFill>
                  <a:srgbClr val="000000"/>
                </a:solidFill>
                <a:latin typeface="仿宋" panose="02010609060101010101" charset="-122"/>
                <a:ea typeface="仿宋" panose="02010609060101010101" charset="-122"/>
                <a:cs typeface="仿宋" panose="02010609060101010101" charset="-122"/>
              </a:rPr>
              <a:t>    </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人社部门月底</a:t>
            </a: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rPr>
              <a:t>不再</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统一生成单位月报，月末批量将当月单位和职工基本信息和参保信息</a:t>
            </a: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rPr>
              <a:t>增量、减量和变量信息</a:t>
            </a: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传递给税务部门，用人单位需要于次月</a:t>
            </a:r>
            <a:r>
              <a:rPr lang="zh-CN" altLang="en-US" sz="3000" b="1" u="sng" kern="1200" dirty="0" smtClean="0">
                <a:solidFill>
                  <a:srgbClr val="FF0000"/>
                </a:solidFill>
                <a:latin typeface="仿宋" panose="02010609060101010101" charset="-122"/>
                <a:ea typeface="仿宋" panose="02010609060101010101" charset="-122"/>
                <a:cs typeface="仿宋" panose="02010609060101010101" charset="-122"/>
              </a:rPr>
              <a:t>自行通过社保费管理客户端和电子税务局等线上渠道或税务窗口申报缴费。</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algn="l" defTabSz="914400" eaLnBrk="1" fontAlgn="auto" hangingPunct="1">
              <a:buClrTx/>
              <a:buSzTx/>
              <a:buFontTx/>
              <a:buNone/>
            </a:pPr>
            <a:endParaRPr lang="zh-CN" altLang="en-US" sz="3000" b="1" kern="1200" dirty="0" smtClean="0">
              <a:solidFill>
                <a:srgbClr val="FF0000"/>
              </a:solidFill>
              <a:latin typeface="仿宋" panose="02010609060101010101" charset="-122"/>
              <a:ea typeface="仿宋" panose="02010609060101010101" charset="-122"/>
              <a:cs typeface="仿宋" panose="02010609060101010101" charset="-122"/>
            </a:endParaRPr>
          </a:p>
          <a:p>
            <a:pPr marL="0" marR="0" lvl="0" indent="-342900" algn="l" defTabSz="914400" rtl="0" eaLnBrk="1" fontAlgn="auto" latinLnBrk="0" hangingPunct="1">
              <a:lnSpc>
                <a:spcPct val="100000"/>
              </a:lnSpc>
              <a:spcBef>
                <a:spcPct val="20000"/>
              </a:spcBef>
              <a:buClrTx/>
              <a:buSzTx/>
              <a:buFontTx/>
              <a:buNone/>
            </a:pPr>
            <a:r>
              <a:rPr lang="zh-CN" altLang="en-US" sz="3000" b="1" kern="1200" dirty="0" smtClean="0">
                <a:solidFill>
                  <a:srgbClr val="FF0000"/>
                </a:solidFill>
                <a:latin typeface="仿宋" panose="02010609060101010101" charset="-122"/>
                <a:ea typeface="仿宋" panose="02010609060101010101" charset="-122"/>
                <a:cs typeface="仿宋" panose="02010609060101010101" charset="-122"/>
                <a:sym typeface="Wingdings" panose="05000000000000000000" charset="0"/>
              </a:rPr>
              <a:t>◆</a:t>
            </a:r>
            <a:r>
              <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rPr>
              <a:t>注意事项</a:t>
            </a:r>
            <a:endParaRPr kumimoji="0" lang="zh-CN" altLang="en-US" sz="3000" b="1" i="0" u="none" strike="noStrike" kern="1200" cap="none" spc="0" normalizeH="0" baseline="0" dirty="0" smtClean="0">
              <a:solidFill>
                <a:srgbClr val="FF0000"/>
              </a:solidFill>
              <a:latin typeface="仿宋" panose="02010609060101010101" charset="-122"/>
              <a:ea typeface="仿宋" panose="02010609060101010101" charset="-122"/>
              <a:cs typeface="仿宋" panose="02010609060101010101" charset="-122"/>
            </a:endParaRPr>
          </a:p>
          <a:p>
            <a:pPr marL="0" marR="0" algn="l" defTabSz="914400" eaLnBrk="1" fontAlgn="auto" latinLnBrk="0" hangingPunct="1">
              <a:lnSpc>
                <a:spcPct val="100000"/>
              </a:lnSpc>
              <a:buClrTx/>
              <a:buSzTx/>
              <a:buFontTx/>
              <a:buNone/>
            </a:pPr>
            <a:r>
              <a:rPr lang="zh-CN" altLang="en-US" sz="3000" b="1" kern="1200" dirty="0" smtClean="0">
                <a:solidFill>
                  <a:srgbClr val="000000"/>
                </a:solidFill>
                <a:latin typeface="仿宋" panose="02010609060101010101" charset="-122"/>
                <a:ea typeface="仿宋" panose="02010609060101010101" charset="-122"/>
                <a:cs typeface="仿宋" panose="02010609060101010101" charset="-122"/>
              </a:rPr>
              <a:t>    若存在税务端缴费人数与实际参保人数不符的，请先到社保部门核实是否存在传递的职工参保数据不成功情况。成功数据是否与单位实际应缴费情况一致，需要按险种核对。</a:t>
            </a:r>
            <a:endParaRPr lang="zh-CN" altLang="en-US" sz="2400" b="1" dirty="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0"/>
          <p:cNvSpPr txBox="1"/>
          <p:nvPr/>
        </p:nvSpPr>
        <p:spPr>
          <a:xfrm>
            <a:off x="1865858" y="4543264"/>
            <a:ext cx="8243013" cy="911225"/>
          </a:xfrm>
          <a:prstGeom prst="rect">
            <a:avLst/>
          </a:prstGeom>
        </p:spPr>
        <p:txBody>
          <a:bodyPr wrap="square">
            <a:spAutoFit/>
          </a:bodyPr>
          <a:lstStyle>
            <a:defPPr>
              <a:defRPr lang="zh-CN"/>
            </a:defPPr>
            <a:lvl1pPr algn="ctr">
              <a:defRPr sz="2800" b="1">
                <a:gradFill flip="none" rotWithShape="1">
                  <a:gsLst>
                    <a:gs pos="0">
                      <a:srgbClr val="0070C0"/>
                    </a:gs>
                    <a:gs pos="37000">
                      <a:srgbClr val="002060"/>
                    </a:gs>
                    <a:gs pos="97000">
                      <a:srgbClr val="0070C0"/>
                    </a:gs>
                  </a:gsLst>
                  <a:lin ang="8100000" scaled="1"/>
                  <a:tileRect/>
                </a:gra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spcAft>
                <a:spcPts val="0"/>
              </a:spcAft>
              <a:defRPr/>
            </a:pPr>
            <a:r>
              <a:rPr lang="zh-CN" altLang="en-US" sz="5330" dirty="0"/>
              <a:t>其他登记类业务处理办法</a:t>
            </a:r>
            <a:endParaRPr lang="zh-CN" altLang="en-US" sz="5330" dirty="0"/>
          </a:p>
        </p:txBody>
      </p:sp>
      <p:grpSp>
        <p:nvGrpSpPr>
          <p:cNvPr id="7" name="组合 6"/>
          <p:cNvGrpSpPr/>
          <p:nvPr/>
        </p:nvGrpSpPr>
        <p:grpSpPr>
          <a:xfrm>
            <a:off x="4706722" y="1553836"/>
            <a:ext cx="2560800" cy="2477641"/>
            <a:chOff x="3610451" y="742316"/>
            <a:chExt cx="1921193" cy="1858804"/>
          </a:xfrm>
        </p:grpSpPr>
        <p:grpSp>
          <p:nvGrpSpPr>
            <p:cNvPr id="9" name="组合 8"/>
            <p:cNvGrpSpPr/>
            <p:nvPr/>
          </p:nvGrpSpPr>
          <p:grpSpPr>
            <a:xfrm>
              <a:off x="3764281" y="889953"/>
              <a:ext cx="1615916" cy="1563529"/>
              <a:chOff x="5019040" y="1185545"/>
              <a:chExt cx="2154555" cy="2084705"/>
            </a:xfrm>
            <a:solidFill>
              <a:schemeClr val="bg1"/>
            </a:solidFill>
          </p:grpSpPr>
          <p:sp>
            <p:nvSpPr>
              <p:cNvPr id="11" name="菱形 10"/>
              <p:cNvSpPr/>
              <p:nvPr/>
            </p:nvSpPr>
            <p:spPr>
              <a:xfrm>
                <a:off x="5019040" y="1185545"/>
                <a:ext cx="2154555" cy="2084705"/>
              </a:xfrm>
              <a:prstGeom prst="diamond">
                <a:avLst/>
              </a:prstGeom>
              <a:solidFill>
                <a:srgbClr val="004098"/>
              </a:solid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2" name="文本框 11"/>
              <p:cNvSpPr txBox="1"/>
              <p:nvPr/>
            </p:nvSpPr>
            <p:spPr>
              <a:xfrm>
                <a:off x="5439411" y="1627703"/>
                <a:ext cx="1314450" cy="1199250"/>
              </a:xfrm>
              <a:prstGeom prst="rect">
                <a:avLst/>
              </a:prstGeom>
              <a:noFill/>
              <a:ln>
                <a:noFill/>
              </a:ln>
            </p:spPr>
            <p:txBody>
              <a:bodyPr wrap="square" rtlCol="0">
                <a:spAutoFit/>
              </a:bodyPr>
              <a:lstStyle/>
              <a:p>
                <a:pPr algn="ctr"/>
                <a:r>
                  <a:rPr lang="en-US" altLang="zh-CN" sz="7200" b="1" dirty="0">
                    <a:solidFill>
                      <a:schemeClr val="bg1"/>
                    </a:solidFill>
                    <a:ea typeface="微软雅黑" panose="020B0503020204020204" pitchFamily="34" charset="-122"/>
                    <a:cs typeface="Arial" panose="020B0704020202020204" pitchFamily="34" charset="0"/>
                  </a:rPr>
                  <a:t>4</a:t>
                </a:r>
                <a:endParaRPr lang="en-US" altLang="zh-CN" sz="7200" b="1" dirty="0">
                  <a:solidFill>
                    <a:schemeClr val="bg1"/>
                  </a:solidFill>
                  <a:ea typeface="微软雅黑" panose="020B0503020204020204" pitchFamily="34" charset="-122"/>
                  <a:cs typeface="Arial" panose="020B0704020202020204" pitchFamily="34" charset="0"/>
                </a:endParaRPr>
              </a:p>
            </p:txBody>
          </p:sp>
        </p:grpSp>
        <p:sp>
          <p:nvSpPr>
            <p:cNvPr id="10" name="菱形 9"/>
            <p:cNvSpPr/>
            <p:nvPr/>
          </p:nvSpPr>
          <p:spPr>
            <a:xfrm>
              <a:off x="3610451" y="742316"/>
              <a:ext cx="1921193" cy="1858804"/>
            </a:xfrm>
            <a:prstGeom prst="diamond">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3899884" y="3953651"/>
            <a:ext cx="4174472" cy="476738"/>
            <a:chOff x="4006850" y="4251964"/>
            <a:chExt cx="4175760" cy="476885"/>
          </a:xfrm>
        </p:grpSpPr>
        <p:cxnSp>
          <p:nvCxnSpPr>
            <p:cNvPr id="14" name="直接连接符 13"/>
            <p:cNvCxnSpPr/>
            <p:nvPr/>
          </p:nvCxnSpPr>
          <p:spPr>
            <a:xfrm>
              <a:off x="4006850" y="4490089"/>
              <a:ext cx="41757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菱形 14"/>
            <p:cNvSpPr/>
            <p:nvPr/>
          </p:nvSpPr>
          <p:spPr>
            <a:xfrm>
              <a:off x="6092825"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菱形 15"/>
            <p:cNvSpPr/>
            <p:nvPr/>
          </p:nvSpPr>
          <p:spPr>
            <a:xfrm>
              <a:off x="5631180"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菱形 16"/>
            <p:cNvSpPr/>
            <p:nvPr/>
          </p:nvSpPr>
          <p:spPr>
            <a:xfrm>
              <a:off x="5856605" y="4251964"/>
              <a:ext cx="476885" cy="476885"/>
            </a:xfrm>
            <a:prstGeom prst="diamond">
              <a:avLst/>
            </a:prstGeom>
            <a:solidFill>
              <a:srgbClr val="DB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8435" y="1635125"/>
            <a:ext cx="9294495" cy="3507740"/>
          </a:xfrm>
          <a:prstGeom prst="rect">
            <a:avLst/>
          </a:prstGeom>
          <a:noFill/>
        </p:spPr>
        <p:txBody>
          <a:bodyPr wrap="square" rtlCol="0" anchor="t">
            <a:spAutoFit/>
          </a:bodyPr>
          <a:p>
            <a:pPr marL="0" lvl="0" indent="-342900" algn="just" defTabSz="914400" eaLnBrk="1" fontAlgn="auto" hangingPunct="1">
              <a:lnSpc>
                <a:spcPct val="100000"/>
              </a:lnSpc>
              <a:spcBef>
                <a:spcPct val="20000"/>
              </a:spcBef>
              <a:buClrTx/>
              <a:buSzTx/>
              <a:buFontTx/>
              <a:buNone/>
            </a:pP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Wingdings" panose="05000000000000000000" charset="0"/>
              </a:rPr>
              <a:t>◆补缴三险</a:t>
            </a:r>
            <a:r>
              <a:rPr lang="en-US" altLang="zh-CN" sz="3000" b="1" dirty="0" smtClean="0">
                <a:solidFill>
                  <a:srgbClr val="000000"/>
                </a:solidFill>
                <a:latin typeface="仿宋" panose="02010609060101010101" charset="-122"/>
                <a:ea typeface="仿宋" panose="02010609060101010101" charset="-122"/>
                <a:cs typeface="仿宋" panose="02010609060101010101" charset="-122"/>
                <a:sym typeface="Wingdings" panose="05000000000000000000" charset="0"/>
              </a:rPr>
              <a:t>--</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单位申报个人补缴</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indent="-342900" algn="just" defTabSz="914400" eaLnBrk="1" fontAlgn="auto" hangingPunct="1">
              <a:spcBef>
                <a:spcPct val="20000"/>
              </a:spcBef>
              <a:buClrTx/>
              <a:buSzTx/>
              <a:buFontTx/>
              <a:buNone/>
            </a:pP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    2024年1月1日后，单位为新增员人员办理补缴，需通过“单位申报个人补缴”模块办理没有及时增员的缴费时间的维护。维护后，人社将职工的实际缴费开始时间传输至税务，单位再通过税务端核定并完成缴费。</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endParaRPr>
          </a:p>
          <a:p>
            <a:pPr marL="0" lvl="0" indent="-342900" algn="just">
              <a:lnSpc>
                <a:spcPct val="100000"/>
              </a:lnSpc>
              <a:spcBef>
                <a:spcPct val="20000"/>
              </a:spcBef>
              <a:buClrTx/>
              <a:buSzTx/>
              <a:buFontTx/>
              <a:buNone/>
            </a:pPr>
            <a:endParaRPr lang="zh-CN" altLang="en-US" sz="3000" b="1" dirty="0" smtClean="0">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9070" y="1789430"/>
            <a:ext cx="9294495" cy="2676525"/>
          </a:xfrm>
          <a:prstGeom prst="rect">
            <a:avLst/>
          </a:prstGeom>
          <a:noFill/>
        </p:spPr>
        <p:txBody>
          <a:bodyPr wrap="square" rtlCol="0" anchor="t">
            <a:spAutoFit/>
          </a:bodyPr>
          <a:p>
            <a:pPr marL="0" lvl="0" indent="-342900" algn="just" defTabSz="914400" eaLnBrk="1" fontAlgn="auto" hangingPunct="1">
              <a:lnSpc>
                <a:spcPct val="100000"/>
              </a:lnSpc>
              <a:spcBef>
                <a:spcPct val="20000"/>
              </a:spcBef>
              <a:buClrTx/>
              <a:buSzTx/>
              <a:buFontTx/>
              <a:buNone/>
            </a:pP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Wingdings" panose="05000000000000000000" charset="0"/>
              </a:rPr>
              <a:t>◆补缴医疗</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（含生育）</a:t>
            </a:r>
            <a:endParaRPr lang="zh-CN" altLang="en-US" sz="3000" b="1" kern="1200" dirty="0" smtClean="0">
              <a:solidFill>
                <a:srgbClr val="000000"/>
              </a:solidFill>
              <a:latin typeface="仿宋" panose="02010609060101010101" charset="-122"/>
              <a:ea typeface="仿宋" panose="02010609060101010101" charset="-122"/>
              <a:cs typeface="仿宋" panose="02010609060101010101" charset="-122"/>
            </a:endParaRPr>
          </a:p>
          <a:p>
            <a:pPr marL="0" lvl="0" indent="-342900" algn="just" defTabSz="914400" eaLnBrk="1" fontAlgn="auto" hangingPunct="1">
              <a:spcBef>
                <a:spcPct val="20000"/>
              </a:spcBef>
              <a:buClrTx/>
              <a:buSzTx/>
              <a:buFontTx/>
              <a:buNone/>
            </a:pP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    近三个月的医疗（含生育）补缴可以在医保网申系统操作，而且无需提交任何材料。</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r>
              <a:rPr lang="zh-CN" altLang="en-US" sz="3000" b="1" dirty="0" smtClean="0">
                <a:solidFill>
                  <a:srgbClr val="FF0000"/>
                </a:solidFill>
                <a:latin typeface="仿宋" panose="02010609060101010101" charset="-122"/>
                <a:ea typeface="仿宋" panose="02010609060101010101" charset="-122"/>
                <a:cs typeface="仿宋" panose="02010609060101010101" charset="-122"/>
                <a:sym typeface="+mn-ea"/>
              </a:rPr>
              <a:t>【税务端参保起始日期修改推送申报】功能正式上线</a:t>
            </a:r>
            <a:r>
              <a:rPr lang="en-US" altLang="zh-CN" sz="3000" b="1" dirty="0" smtClean="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3000" b="1" dirty="0" smtClean="0">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48435" y="1347470"/>
            <a:ext cx="9294495" cy="2584450"/>
          </a:xfrm>
          <a:prstGeom prst="rect">
            <a:avLst/>
          </a:prstGeom>
          <a:noFill/>
        </p:spPr>
        <p:txBody>
          <a:bodyPr wrap="square" rtlCol="0" anchor="t">
            <a:spAutoFit/>
          </a:bodyPr>
          <a:p>
            <a:pPr marL="0" lvl="0" indent="-342900" algn="just" defTabSz="914400" eaLnBrk="1" fontAlgn="auto" hangingPunct="1">
              <a:lnSpc>
                <a:spcPct val="100000"/>
              </a:lnSpc>
              <a:spcBef>
                <a:spcPct val="20000"/>
              </a:spcBef>
              <a:buClrTx/>
              <a:buSzTx/>
              <a:buFontTx/>
              <a:buNone/>
            </a:pP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操作流程：</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r>
              <a:rPr lang="en-US" altLang="zh-CN" sz="3000" b="1" dirty="0" smtClean="0">
                <a:solidFill>
                  <a:srgbClr val="000000"/>
                </a:solidFill>
                <a:latin typeface="仿宋" panose="02010609060101010101" charset="-122"/>
                <a:ea typeface="仿宋" panose="02010609060101010101" charset="-122"/>
                <a:cs typeface="仿宋" panose="02010609060101010101" charset="-122"/>
                <a:sym typeface="+mn-ea"/>
              </a:rPr>
              <a:t>1.</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登陆北京医保公共服务平台（网址：https://fw.ybj.beijing.gov.cn/hallEnter),点击【单位登录】</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2" name="图片 1" descr="17e450e3d0decd156c907eba562d3736"/>
          <p:cNvPicPr>
            <a:picLocks noChangeAspect="1"/>
          </p:cNvPicPr>
          <p:nvPr/>
        </p:nvPicPr>
        <p:blipFill>
          <a:blip r:embed="rId1"/>
          <a:stretch>
            <a:fillRect/>
          </a:stretch>
        </p:blipFill>
        <p:spPr>
          <a:xfrm>
            <a:off x="3751580" y="3305810"/>
            <a:ext cx="5238115" cy="28098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263015" y="1347470"/>
            <a:ext cx="9479915" cy="1568450"/>
          </a:xfrm>
          <a:prstGeom prst="rect">
            <a:avLst/>
          </a:prstGeom>
          <a:noFill/>
        </p:spPr>
        <p:txBody>
          <a:bodyPr wrap="square" rtlCol="0" anchor="t">
            <a:spAutoFit/>
          </a:bodyPr>
          <a:p>
            <a:pPr marL="0" lvl="0" indent="-342900" algn="just" defTabSz="914400" eaLnBrk="1" fontAlgn="auto" hangingPunct="1">
              <a:lnSpc>
                <a:spcPct val="100000"/>
              </a:lnSpc>
              <a:spcBef>
                <a:spcPct val="20000"/>
              </a:spcBef>
              <a:buClrTx/>
              <a:buSzTx/>
              <a:buFontTx/>
              <a:buNone/>
            </a:pPr>
            <a:r>
              <a:rPr lang="en-US" altLang="zh-CN" sz="3000" b="1" dirty="0" smtClean="0">
                <a:solidFill>
                  <a:srgbClr val="000000"/>
                </a:solidFill>
                <a:latin typeface="仿宋" panose="02010609060101010101" charset="-122"/>
                <a:ea typeface="仿宋" panose="02010609060101010101" charset="-122"/>
                <a:cs typeface="仿宋" panose="02010609060101010101" charset="-122"/>
                <a:sym typeface="+mn-ea"/>
              </a:rPr>
              <a:t>2.</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登录后进入首页，点击左侧菜单栏的【网上经办】模块，选择</a:t>
            </a:r>
            <a:r>
              <a:rPr lang="zh-CN" altLang="en-US" sz="3000" b="1" dirty="0" smtClean="0">
                <a:solidFill>
                  <a:srgbClr val="FF0000"/>
                </a:solidFill>
                <a:latin typeface="仿宋" panose="02010609060101010101" charset="-122"/>
                <a:ea typeface="仿宋" panose="02010609060101010101" charset="-122"/>
                <a:cs typeface="仿宋" panose="02010609060101010101" charset="-122"/>
                <a:sym typeface="+mn-ea"/>
              </a:rPr>
              <a:t>【税务端参保起始日期修改推送申报】</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功能</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4" name="图片 2" descr="d2ebb5f406572775ad77f2e4dbb2aa38"/>
          <p:cNvPicPr>
            <a:picLocks noChangeAspect="1"/>
          </p:cNvPicPr>
          <p:nvPr/>
        </p:nvPicPr>
        <p:blipFill>
          <a:blip r:embed="rId1"/>
          <a:stretch>
            <a:fillRect/>
          </a:stretch>
        </p:blipFill>
        <p:spPr>
          <a:xfrm>
            <a:off x="2635885" y="2425065"/>
            <a:ext cx="7077075" cy="37166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 name="文本框 1"/>
          <p:cNvSpPr txBox="1"/>
          <p:nvPr/>
        </p:nvSpPr>
        <p:spPr>
          <a:xfrm>
            <a:off x="1557020" y="1664970"/>
            <a:ext cx="8897620" cy="1568450"/>
          </a:xfrm>
          <a:prstGeom prst="rect">
            <a:avLst/>
          </a:prstGeom>
          <a:noFill/>
        </p:spPr>
        <p:txBody>
          <a:bodyPr wrap="square" rtlCol="0" anchor="t">
            <a:spAutoFit/>
          </a:bodyPr>
          <a:p>
            <a:pPr marL="0" lvl="0" indent="-342900" algn="just" defTabSz="914400" eaLnBrk="1" fontAlgn="auto" hangingPunct="1">
              <a:spcBef>
                <a:spcPct val="20000"/>
              </a:spcBef>
              <a:buClrTx/>
              <a:buSzTx/>
              <a:buFontTx/>
              <a:buNone/>
            </a:pPr>
            <a:r>
              <a:rPr lang="en-US" altLang="zh-CN" sz="3000" b="1" dirty="0" smtClean="0">
                <a:solidFill>
                  <a:srgbClr val="000000"/>
                </a:solidFill>
                <a:latin typeface="仿宋" panose="02010609060101010101" charset="-122"/>
                <a:ea typeface="仿宋" panose="02010609060101010101" charset="-122"/>
                <a:cs typeface="仿宋" panose="02010609060101010101" charset="-122"/>
                <a:sym typeface="+mn-ea"/>
              </a:rPr>
              <a:t>3.</a:t>
            </a:r>
            <a:r>
              <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rPr>
              <a:t>输入参保人员姓名、证件类型、身份证号，点击【查询】按钮</a:t>
            </a: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zh-CN" alt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pic>
        <p:nvPicPr>
          <p:cNvPr id="5" name="图片 3" descr="ebd105b65ae27b36a85ef0911840795b"/>
          <p:cNvPicPr>
            <a:picLocks noChangeAspect="1"/>
          </p:cNvPicPr>
          <p:nvPr/>
        </p:nvPicPr>
        <p:blipFill>
          <a:blip r:embed="rId1"/>
          <a:stretch>
            <a:fillRect/>
          </a:stretch>
        </p:blipFill>
        <p:spPr>
          <a:xfrm>
            <a:off x="1927860" y="3429000"/>
            <a:ext cx="8141970" cy="13042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0"/>
          <p:cNvSpPr txBox="1"/>
          <p:nvPr/>
        </p:nvSpPr>
        <p:spPr>
          <a:xfrm>
            <a:off x="1865858" y="4543264"/>
            <a:ext cx="8243013" cy="911225"/>
          </a:xfrm>
          <a:prstGeom prst="rect">
            <a:avLst/>
          </a:prstGeom>
        </p:spPr>
        <p:txBody>
          <a:bodyPr wrap="square">
            <a:spAutoFit/>
          </a:bodyPr>
          <a:lstStyle>
            <a:defPPr>
              <a:defRPr lang="zh-CN"/>
            </a:defPPr>
            <a:lvl1pPr algn="ctr">
              <a:defRPr sz="2800" b="1">
                <a:gradFill flip="none" rotWithShape="1">
                  <a:gsLst>
                    <a:gs pos="0">
                      <a:srgbClr val="0070C0"/>
                    </a:gs>
                    <a:gs pos="37000">
                      <a:srgbClr val="002060"/>
                    </a:gs>
                    <a:gs pos="97000">
                      <a:srgbClr val="0070C0"/>
                    </a:gs>
                  </a:gsLst>
                  <a:lin ang="8100000" scaled="1"/>
                  <a:tileRect/>
                </a:gradFill>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fontAlgn="auto">
              <a:spcBef>
                <a:spcPts val="0"/>
              </a:spcBef>
              <a:spcAft>
                <a:spcPts val="0"/>
              </a:spcAft>
              <a:defRPr/>
            </a:pPr>
            <a:r>
              <a:rPr lang="zh-CN" altLang="en-US" sz="5330" dirty="0"/>
              <a:t>企业增员</a:t>
            </a:r>
            <a:endParaRPr lang="zh-CN" altLang="en-US" sz="5330" dirty="0"/>
          </a:p>
        </p:txBody>
      </p:sp>
      <p:grpSp>
        <p:nvGrpSpPr>
          <p:cNvPr id="7" name="组合 6"/>
          <p:cNvGrpSpPr/>
          <p:nvPr/>
        </p:nvGrpSpPr>
        <p:grpSpPr>
          <a:xfrm>
            <a:off x="4706722" y="1553836"/>
            <a:ext cx="2560800" cy="2477641"/>
            <a:chOff x="3610451" y="742316"/>
            <a:chExt cx="1921193" cy="1858804"/>
          </a:xfrm>
        </p:grpSpPr>
        <p:grpSp>
          <p:nvGrpSpPr>
            <p:cNvPr id="9" name="组合 8"/>
            <p:cNvGrpSpPr/>
            <p:nvPr/>
          </p:nvGrpSpPr>
          <p:grpSpPr>
            <a:xfrm>
              <a:off x="3764281" y="889953"/>
              <a:ext cx="1615916" cy="1563529"/>
              <a:chOff x="5019040" y="1185545"/>
              <a:chExt cx="2154555" cy="2084705"/>
            </a:xfrm>
            <a:solidFill>
              <a:schemeClr val="bg1"/>
            </a:solidFill>
          </p:grpSpPr>
          <p:sp>
            <p:nvSpPr>
              <p:cNvPr id="11" name="菱形 10"/>
              <p:cNvSpPr/>
              <p:nvPr/>
            </p:nvSpPr>
            <p:spPr>
              <a:xfrm>
                <a:off x="5019040" y="1185545"/>
                <a:ext cx="2154555" cy="2084705"/>
              </a:xfrm>
              <a:prstGeom prst="diamond">
                <a:avLst/>
              </a:prstGeom>
              <a:solidFill>
                <a:srgbClr val="004098"/>
              </a:solid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2" name="文本框 11"/>
              <p:cNvSpPr txBox="1"/>
              <p:nvPr/>
            </p:nvSpPr>
            <p:spPr>
              <a:xfrm>
                <a:off x="5439411" y="1627703"/>
                <a:ext cx="1314450" cy="1200378"/>
              </a:xfrm>
              <a:prstGeom prst="rect">
                <a:avLst/>
              </a:prstGeom>
              <a:noFill/>
              <a:ln>
                <a:noFill/>
              </a:ln>
            </p:spPr>
            <p:txBody>
              <a:bodyPr wrap="square" rtlCol="0">
                <a:spAutoFit/>
              </a:bodyPr>
              <a:lstStyle/>
              <a:p>
                <a:pPr algn="ctr"/>
                <a:r>
                  <a:rPr lang="en-US" altLang="zh-CN" sz="7200" b="1" dirty="0">
                    <a:solidFill>
                      <a:schemeClr val="bg1"/>
                    </a:solidFill>
                    <a:ea typeface="微软雅黑" panose="020B0503020204020204" pitchFamily="34" charset="-122"/>
                    <a:cs typeface="Arial" panose="020B0704020202020204" pitchFamily="34" charset="0"/>
                  </a:rPr>
                  <a:t>1</a:t>
                </a:r>
                <a:endParaRPr lang="en-US" altLang="zh-CN" sz="7200" b="1" dirty="0">
                  <a:solidFill>
                    <a:schemeClr val="bg1"/>
                  </a:solidFill>
                  <a:ea typeface="微软雅黑" panose="020B0503020204020204" pitchFamily="34" charset="-122"/>
                  <a:cs typeface="Arial" panose="020B0704020202020204" pitchFamily="34" charset="0"/>
                </a:endParaRPr>
              </a:p>
            </p:txBody>
          </p:sp>
        </p:grpSp>
        <p:sp>
          <p:nvSpPr>
            <p:cNvPr id="10" name="菱形 9"/>
            <p:cNvSpPr/>
            <p:nvPr/>
          </p:nvSpPr>
          <p:spPr>
            <a:xfrm>
              <a:off x="3610451" y="742316"/>
              <a:ext cx="1921193" cy="1858804"/>
            </a:xfrm>
            <a:prstGeom prst="diamond">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3899884" y="3953651"/>
            <a:ext cx="4174472" cy="476738"/>
            <a:chOff x="4006850" y="4251964"/>
            <a:chExt cx="4175760" cy="476885"/>
          </a:xfrm>
        </p:grpSpPr>
        <p:cxnSp>
          <p:nvCxnSpPr>
            <p:cNvPr id="14" name="直接连接符 13"/>
            <p:cNvCxnSpPr/>
            <p:nvPr/>
          </p:nvCxnSpPr>
          <p:spPr>
            <a:xfrm>
              <a:off x="4006850" y="4490089"/>
              <a:ext cx="41757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菱形 14"/>
            <p:cNvSpPr/>
            <p:nvPr/>
          </p:nvSpPr>
          <p:spPr>
            <a:xfrm>
              <a:off x="6092825"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菱形 15"/>
            <p:cNvSpPr/>
            <p:nvPr/>
          </p:nvSpPr>
          <p:spPr>
            <a:xfrm>
              <a:off x="5631180" y="4251964"/>
              <a:ext cx="476885" cy="476885"/>
            </a:xfrm>
            <a:prstGeom prst="diamond">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菱形 16"/>
            <p:cNvSpPr/>
            <p:nvPr/>
          </p:nvSpPr>
          <p:spPr>
            <a:xfrm>
              <a:off x="5856605" y="4251964"/>
              <a:ext cx="476885" cy="476885"/>
            </a:xfrm>
            <a:prstGeom prst="diamond">
              <a:avLst/>
            </a:prstGeom>
            <a:solidFill>
              <a:srgbClr val="DB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 name="文本框 1"/>
          <p:cNvSpPr txBox="1"/>
          <p:nvPr/>
        </p:nvSpPr>
        <p:spPr>
          <a:xfrm>
            <a:off x="1150620" y="1347470"/>
            <a:ext cx="9592310" cy="1568450"/>
          </a:xfrm>
          <a:prstGeom prst="rect">
            <a:avLst/>
          </a:prstGeom>
          <a:noFill/>
        </p:spPr>
        <p:txBody>
          <a:bodyPr wrap="square" rtlCol="0" anchor="t">
            <a:spAutoFit/>
          </a:bodyPr>
          <a:p>
            <a:pPr marL="0" lvl="0" indent="-342900" algn="just" defTabSz="914400" eaLnBrk="1" fontAlgn="auto" hangingPunct="1">
              <a:spcBef>
                <a:spcPct val="20000"/>
              </a:spcBef>
              <a:buClrTx/>
              <a:buSzTx/>
              <a:buFontTx/>
              <a:buNone/>
            </a:pPr>
            <a:r>
              <a:rPr lang="en-US" sz="3000" b="1" dirty="0" smtClean="0">
                <a:solidFill>
                  <a:srgbClr val="000000"/>
                </a:solidFill>
                <a:latin typeface="仿宋" panose="02010609060101010101" charset="-122"/>
                <a:ea typeface="仿宋" panose="02010609060101010101" charset="-122"/>
                <a:cs typeface="仿宋" panose="02010609060101010101" charset="-122"/>
                <a:sym typeface="+mn-ea"/>
              </a:rPr>
              <a:t>4.勾选月份，点击【确认】按钮（注：申报起始月份即为该员工医保开始缴费月份）</a:t>
            </a: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pic>
        <p:nvPicPr>
          <p:cNvPr id="4" name="图片 4" descr="9b33b2bd67935ef05fe6193b3dc1bfb2"/>
          <p:cNvPicPr>
            <a:picLocks noChangeAspect="1"/>
          </p:cNvPicPr>
          <p:nvPr/>
        </p:nvPicPr>
        <p:blipFill>
          <a:blip r:embed="rId1"/>
          <a:stretch>
            <a:fillRect/>
          </a:stretch>
        </p:blipFill>
        <p:spPr>
          <a:xfrm>
            <a:off x="2083435" y="2494915"/>
            <a:ext cx="8025130" cy="32556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 name="文本框 1"/>
          <p:cNvSpPr txBox="1"/>
          <p:nvPr/>
        </p:nvSpPr>
        <p:spPr>
          <a:xfrm>
            <a:off x="913765" y="1481455"/>
            <a:ext cx="9829165" cy="1106805"/>
          </a:xfrm>
          <a:prstGeom prst="rect">
            <a:avLst/>
          </a:prstGeom>
          <a:noFill/>
        </p:spPr>
        <p:txBody>
          <a:bodyPr wrap="square" rtlCol="0" anchor="t">
            <a:spAutoFit/>
          </a:bodyPr>
          <a:p>
            <a:pPr marL="0" lvl="0" indent="-342900" algn="just" defTabSz="914400" eaLnBrk="1" fontAlgn="auto" hangingPunct="1">
              <a:spcBef>
                <a:spcPct val="20000"/>
              </a:spcBef>
              <a:buClrTx/>
              <a:buSzTx/>
              <a:buFontTx/>
              <a:buNone/>
            </a:pPr>
            <a:r>
              <a:rPr lang="en-US" sz="3000" b="1" dirty="0" smtClean="0">
                <a:solidFill>
                  <a:srgbClr val="000000"/>
                </a:solidFill>
                <a:latin typeface="仿宋" panose="02010609060101010101" charset="-122"/>
                <a:ea typeface="仿宋" panose="02010609060101010101" charset="-122"/>
                <a:cs typeface="仿宋" panose="02010609060101010101" charset="-122"/>
                <a:sym typeface="+mn-ea"/>
              </a:rPr>
              <a:t>5.点击【提交】按钮</a:t>
            </a: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pic>
        <p:nvPicPr>
          <p:cNvPr id="5" name="图片 5" descr="defc9c26c34e052f4a0d839c52bd7c04"/>
          <p:cNvPicPr>
            <a:picLocks noChangeAspect="1"/>
          </p:cNvPicPr>
          <p:nvPr/>
        </p:nvPicPr>
        <p:blipFill>
          <a:blip r:embed="rId1"/>
          <a:stretch>
            <a:fillRect/>
          </a:stretch>
        </p:blipFill>
        <p:spPr>
          <a:xfrm>
            <a:off x="1917065" y="2181225"/>
            <a:ext cx="8220075" cy="3708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5015880" y="260648"/>
            <a:ext cx="4464496" cy="1008112"/>
          </a:xfrm>
          <a:prstGeom prst="rect">
            <a:avLst/>
          </a:prstGeom>
          <a:noFill/>
          <a:ln>
            <a:noFill/>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B07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B07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B07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B07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B070402020202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rPr>
              <a:t>补缴业务</a:t>
            </a:r>
            <a:endParaRPr kumimoji="0" lang="zh-CN" altLang="en-US" sz="3600" b="1" i="0" u="none" strike="noStrike" kern="1200" cap="none" spc="0" normalizeH="0" baseline="0" noProof="0" dirty="0">
              <a:ln>
                <a:noFill/>
              </a:ln>
              <a:solidFill>
                <a:srgbClr val="FFC000"/>
              </a:solidFill>
              <a:effectLst/>
              <a:uLnTx/>
              <a:uFillTx/>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 name="文本框 1"/>
          <p:cNvSpPr txBox="1"/>
          <p:nvPr/>
        </p:nvSpPr>
        <p:spPr>
          <a:xfrm>
            <a:off x="1273810" y="1388110"/>
            <a:ext cx="9829165" cy="1106805"/>
          </a:xfrm>
          <a:prstGeom prst="rect">
            <a:avLst/>
          </a:prstGeom>
          <a:noFill/>
        </p:spPr>
        <p:txBody>
          <a:bodyPr wrap="square" rtlCol="0" anchor="t">
            <a:spAutoFit/>
          </a:bodyPr>
          <a:p>
            <a:pPr marL="0" lvl="0" indent="-342900" algn="just" defTabSz="914400" eaLnBrk="1" fontAlgn="auto" hangingPunct="1">
              <a:spcBef>
                <a:spcPct val="20000"/>
              </a:spcBef>
              <a:buClrTx/>
              <a:buSzTx/>
              <a:buFontTx/>
              <a:buNone/>
            </a:pPr>
            <a:r>
              <a:rPr lang="en-US" sz="3000" b="1" dirty="0" smtClean="0">
                <a:solidFill>
                  <a:srgbClr val="000000"/>
                </a:solidFill>
                <a:latin typeface="仿宋" panose="02010609060101010101" charset="-122"/>
                <a:ea typeface="仿宋" panose="02010609060101010101" charset="-122"/>
                <a:cs typeface="仿宋" panose="02010609060101010101" charset="-122"/>
                <a:sym typeface="+mn-ea"/>
              </a:rPr>
              <a:t>6.查看反馈结果，成功后可到税务端进行缴费</a:t>
            </a: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a:p>
            <a:pPr marL="0" lvl="0" indent="-342900" algn="just" defTabSz="914400" eaLnBrk="1" fontAlgn="auto" hangingPunct="1">
              <a:spcBef>
                <a:spcPct val="20000"/>
              </a:spcBef>
              <a:buClrTx/>
              <a:buSzTx/>
              <a:buFontTx/>
              <a:buNone/>
            </a:pPr>
            <a:endParaRPr lang="en-US" sz="3000" b="1" dirty="0" smtClean="0">
              <a:solidFill>
                <a:srgbClr val="000000"/>
              </a:solidFill>
              <a:latin typeface="仿宋" panose="02010609060101010101" charset="-122"/>
              <a:ea typeface="仿宋" panose="02010609060101010101" charset="-122"/>
              <a:cs typeface="仿宋" panose="02010609060101010101" charset="-122"/>
              <a:sym typeface="+mn-ea"/>
            </a:endParaRPr>
          </a:p>
        </p:txBody>
      </p:sp>
      <p:pic>
        <p:nvPicPr>
          <p:cNvPr id="6" name="图片 6" descr="8b06391727565698edfd2fa9c918102b"/>
          <p:cNvPicPr>
            <a:picLocks noChangeAspect="1"/>
          </p:cNvPicPr>
          <p:nvPr/>
        </p:nvPicPr>
        <p:blipFill>
          <a:blip r:embed="rId1"/>
          <a:stretch>
            <a:fillRect/>
          </a:stretch>
        </p:blipFill>
        <p:spPr>
          <a:xfrm>
            <a:off x="3364865" y="2138680"/>
            <a:ext cx="4968875" cy="2779395"/>
          </a:xfrm>
          <a:prstGeom prst="rect">
            <a:avLst/>
          </a:prstGeom>
        </p:spPr>
      </p:pic>
      <p:sp>
        <p:nvSpPr>
          <p:cNvPr id="3" name="文本框 2"/>
          <p:cNvSpPr txBox="1"/>
          <p:nvPr/>
        </p:nvSpPr>
        <p:spPr>
          <a:xfrm>
            <a:off x="988060" y="5228590"/>
            <a:ext cx="10626725" cy="553085"/>
          </a:xfrm>
          <a:prstGeom prst="rect">
            <a:avLst/>
          </a:prstGeom>
          <a:noFill/>
        </p:spPr>
        <p:txBody>
          <a:bodyPr wrap="square" rtlCol="0">
            <a:noAutofit/>
          </a:bodyPr>
          <a:p>
            <a:pPr indent="-342900" algn="just">
              <a:spcBef>
                <a:spcPct val="20000"/>
              </a:spcBef>
              <a:buClrTx/>
              <a:buSzTx/>
              <a:buFontTx/>
            </a:pPr>
            <a:r>
              <a:rPr lang="en-US" sz="3000" b="1" dirty="0" smtClean="0">
                <a:solidFill>
                  <a:srgbClr val="000000"/>
                </a:solidFill>
                <a:latin typeface="仿宋" panose="02010609060101010101" charset="-122"/>
                <a:ea typeface="仿宋" panose="02010609060101010101" charset="-122"/>
                <a:cs typeface="仿宋" panose="02010609060101010101" charset="-122"/>
              </a:rPr>
              <a:t>*详细内容已于2024年6月21日在</a:t>
            </a:r>
            <a:r>
              <a:rPr lang="zh-CN" altLang="en-US" sz="3000" b="1" dirty="0" smtClean="0">
                <a:solidFill>
                  <a:srgbClr val="000000"/>
                </a:solidFill>
                <a:latin typeface="仿宋" panose="02010609060101010101" charset="-122"/>
                <a:ea typeface="仿宋" panose="02010609060101010101" charset="-122"/>
                <a:cs typeface="仿宋" panose="02010609060101010101" charset="-122"/>
              </a:rPr>
              <a:t>北京</a:t>
            </a:r>
            <a:r>
              <a:rPr lang="en-US" sz="3000" b="1" dirty="0" smtClean="0">
                <a:solidFill>
                  <a:srgbClr val="000000"/>
                </a:solidFill>
                <a:latin typeface="仿宋" panose="02010609060101010101" charset="-122"/>
                <a:ea typeface="仿宋" panose="02010609060101010101" charset="-122"/>
                <a:cs typeface="仿宋" panose="02010609060101010101" charset="-122"/>
              </a:rPr>
              <a:t>海淀社保中心公众号发布</a:t>
            </a:r>
            <a:endParaRPr lang="en-US" sz="3000" b="1" dirty="0" smtClean="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94025" y="3098800"/>
            <a:ext cx="8410575" cy="142240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auto" hangingPunct="0">
              <a:spcBef>
                <a:spcPts val="0"/>
              </a:spcBef>
              <a:spcAft>
                <a:spcPts val="0"/>
              </a:spcAft>
              <a:defRPr/>
            </a:pPr>
            <a:r>
              <a:rPr lang="zh-CN" altLang="en-US" sz="8800" b="1" dirty="0">
                <a:gradFill flip="none" rotWithShape="1">
                  <a:gsLst>
                    <a:gs pos="0">
                      <a:srgbClr val="0070C0"/>
                    </a:gs>
                    <a:gs pos="37000">
                      <a:srgbClr val="002060"/>
                    </a:gs>
                    <a:gs pos="97000">
                      <a:srgbClr val="0070C0"/>
                    </a:gs>
                  </a:gsLst>
                  <a:lin ang="8100000" scaled="1"/>
                  <a:tileRect/>
                </a:gradFill>
                <a:latin typeface="仿宋" panose="02010609060101010101" charset="-122"/>
                <a:ea typeface="仿宋" panose="02010609060101010101" charset="-122"/>
              </a:rPr>
              <a:t>谢谢大家！</a:t>
            </a:r>
            <a:endParaRPr lang="zh-CN" altLang="en-US" sz="8800" b="1" dirty="0">
              <a:gradFill flip="none" rotWithShape="1">
                <a:gsLst>
                  <a:gs pos="0">
                    <a:srgbClr val="0070C0"/>
                  </a:gs>
                  <a:gs pos="37000">
                    <a:srgbClr val="002060"/>
                  </a:gs>
                  <a:gs pos="97000">
                    <a:srgbClr val="0070C0"/>
                  </a:gs>
                </a:gsLst>
                <a:lin ang="8100000" scaled="1"/>
                <a:tileRect/>
              </a:gradFill>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4079875"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sp>
        <p:nvSpPr>
          <p:cNvPr id="3" name="文本框 2"/>
          <p:cNvSpPr txBox="1"/>
          <p:nvPr/>
        </p:nvSpPr>
        <p:spPr>
          <a:xfrm>
            <a:off x="649605" y="1052830"/>
            <a:ext cx="11541760" cy="5200650"/>
          </a:xfrm>
          <a:prstGeom prst="rect">
            <a:avLst/>
          </a:prstGeom>
          <a:noFill/>
        </p:spPr>
        <p:txBody>
          <a:bodyPr wrap="square" rtlCol="0" anchor="t">
            <a:spAutoFit/>
          </a:bodyPr>
          <a:p>
            <a:pPr marL="0" marR="0" lvl="0" indent="636905" algn="just" defTabSz="914400" rtl="0" latinLnBrk="0">
              <a:lnSpc>
                <a:spcPct val="100000"/>
              </a:lnSpc>
              <a:spcBef>
                <a:spcPct val="20000"/>
              </a:spcBef>
              <a:buClrTx/>
              <a:buSzTx/>
              <a:buFontTx/>
              <a:buNone/>
            </a:pPr>
            <a:r>
              <a:rPr lang="zh-CN" altLang="en-US" sz="2000"/>
              <a:t>办理途径：</a:t>
            </a:r>
            <a:r>
              <a:rPr lang="en-US" altLang="zh-CN" sz="2000"/>
              <a:t>1.北京市企业登记 E 窗通服务平台</a:t>
            </a:r>
            <a:endParaRPr lang="en-US" altLang="zh-CN" sz="2000"/>
          </a:p>
          <a:p>
            <a:pPr marL="0" marR="0" lvl="0" indent="636905" algn="just" defTabSz="914400" rtl="0" latinLnBrk="0">
              <a:lnSpc>
                <a:spcPct val="100000"/>
              </a:lnSpc>
              <a:spcBef>
                <a:spcPct val="20000"/>
              </a:spcBef>
              <a:buClrTx/>
              <a:buSzTx/>
              <a:buFontTx/>
              <a:buNone/>
            </a:pPr>
            <a:r>
              <a:rPr lang="en-US" altLang="zh-CN" sz="2000"/>
              <a:t>                   </a:t>
            </a:r>
            <a:r>
              <a:rPr lang="zh-CN" altLang="zh-CN" sz="2000"/>
              <a:t>适用人群：需办理增员职工</a:t>
            </a:r>
            <a:endParaRPr lang="zh-CN" altLang="zh-CN" sz="2000"/>
          </a:p>
          <a:p>
            <a:pPr marL="0" marR="0" lvl="0" indent="636905" algn="just" defTabSz="914400" rtl="0" latinLnBrk="0">
              <a:lnSpc>
                <a:spcPct val="100000"/>
              </a:lnSpc>
              <a:spcBef>
                <a:spcPct val="20000"/>
              </a:spcBef>
              <a:buClrTx/>
              <a:buSzTx/>
              <a:buFontTx/>
              <a:buNone/>
            </a:pPr>
            <a:r>
              <a:rPr lang="en-US" altLang="zh-CN" sz="2000"/>
              <a:t>                   </a:t>
            </a:r>
            <a:r>
              <a:rPr lang="zh-CN" altLang="zh-CN" sz="2000"/>
              <a:t>办理模块：员工登记--添加新员工</a:t>
            </a:r>
            <a:endParaRPr lang="zh-CN" altLang="zh-CN" sz="2000"/>
          </a:p>
          <a:p>
            <a:pPr marL="0" marR="0" lvl="0" indent="636905" algn="just" defTabSz="914400" rtl="0" latinLnBrk="0">
              <a:lnSpc>
                <a:spcPct val="100000"/>
              </a:lnSpc>
              <a:spcBef>
                <a:spcPct val="20000"/>
              </a:spcBef>
              <a:buClrTx/>
              <a:buSzTx/>
              <a:buFontTx/>
              <a:buNone/>
            </a:pPr>
            <a:endParaRPr lang="zh-CN" altLang="zh-CN" sz="2000"/>
          </a:p>
          <a:p>
            <a:pPr marL="0" marR="0" lvl="0" indent="636905" algn="just" defTabSz="914400" rtl="0" latinLnBrk="0">
              <a:lnSpc>
                <a:spcPct val="100000"/>
              </a:lnSpc>
              <a:spcBef>
                <a:spcPct val="20000"/>
              </a:spcBef>
              <a:buClrTx/>
              <a:buSzTx/>
              <a:buFontTx/>
              <a:buNone/>
            </a:pPr>
            <a:r>
              <a:rPr lang="en-US" altLang="zh-CN" sz="2000"/>
              <a:t>                   2.社保网上服务平台</a:t>
            </a:r>
            <a:r>
              <a:rPr lang="zh-CN" altLang="en-US" sz="2000"/>
              <a:t>（推荐）</a:t>
            </a:r>
            <a:endParaRPr lang="en-US" altLang="zh-CN" sz="2000"/>
          </a:p>
          <a:p>
            <a:pPr marL="0" marR="0" lvl="0" indent="636905" algn="just" defTabSz="914400" rtl="0" latinLnBrk="0">
              <a:lnSpc>
                <a:spcPct val="100000"/>
              </a:lnSpc>
              <a:spcBef>
                <a:spcPct val="20000"/>
              </a:spcBef>
              <a:buClrTx/>
              <a:buSzTx/>
              <a:buFontTx/>
              <a:buNone/>
            </a:pPr>
            <a:r>
              <a:rPr lang="en-US" altLang="zh-CN" sz="2000"/>
              <a:t>                   </a:t>
            </a:r>
            <a:r>
              <a:rPr lang="zh-CN" altLang="zh-CN" sz="2000"/>
              <a:t>适用人群：需办理增员职工</a:t>
            </a:r>
            <a:endParaRPr lang="zh-CN" altLang="zh-CN" sz="2000"/>
          </a:p>
          <a:p>
            <a:pPr marL="0" marR="0" lvl="0" indent="636905" algn="just" defTabSz="914400" rtl="0" latinLnBrk="0">
              <a:lnSpc>
                <a:spcPct val="100000"/>
              </a:lnSpc>
              <a:spcBef>
                <a:spcPct val="20000"/>
              </a:spcBef>
              <a:buClrTx/>
              <a:buSzTx/>
              <a:buFontTx/>
              <a:buNone/>
            </a:pPr>
            <a:r>
              <a:rPr lang="en-US" altLang="zh-CN" sz="2000"/>
              <a:t>                   </a:t>
            </a:r>
            <a:r>
              <a:rPr lang="zh-CN" altLang="zh-CN" sz="2000"/>
              <a:t>办理模块：</a:t>
            </a:r>
            <a:endParaRPr lang="zh-CN" altLang="zh-CN" sz="2000"/>
          </a:p>
          <a:p>
            <a:pPr marL="0" marR="0" lvl="0" indent="636905" algn="just" defTabSz="914400" rtl="0" latinLnBrk="0">
              <a:lnSpc>
                <a:spcPct val="100000"/>
              </a:lnSpc>
              <a:spcBef>
                <a:spcPct val="20000"/>
              </a:spcBef>
              <a:buClrTx/>
              <a:buSzTx/>
              <a:buFontTx/>
              <a:buNone/>
            </a:pPr>
            <a:r>
              <a:rPr lang="en-US" altLang="zh-CN" sz="2000"/>
              <a:t>                   </a:t>
            </a:r>
            <a:r>
              <a:rPr lang="zh-CN" altLang="zh-CN" sz="2000"/>
              <a:t>社会保险、就业、劳动用工备案统一登记与维护-零星新增/批量导入</a:t>
            </a:r>
            <a:endParaRPr lang="zh-CN" altLang="zh-CN" sz="2000"/>
          </a:p>
          <a:p>
            <a:pPr marL="0" marR="0" lvl="0" indent="636905" algn="just" defTabSz="914400" rtl="0" latinLnBrk="0">
              <a:lnSpc>
                <a:spcPct val="100000"/>
              </a:lnSpc>
              <a:spcBef>
                <a:spcPct val="20000"/>
              </a:spcBef>
              <a:buClrTx/>
              <a:buSzTx/>
              <a:buFontTx/>
              <a:buNone/>
            </a:pPr>
            <a:endParaRPr lang="zh-CN" altLang="zh-CN" sz="2000"/>
          </a:p>
          <a:p>
            <a:pPr marL="0" marR="0" lvl="0" indent="636905" algn="just" defTabSz="914400" rtl="0" latinLnBrk="0">
              <a:lnSpc>
                <a:spcPct val="100000"/>
              </a:lnSpc>
              <a:spcBef>
                <a:spcPct val="20000"/>
              </a:spcBef>
              <a:buClrTx/>
              <a:buSzTx/>
              <a:buFontTx/>
              <a:buNone/>
            </a:pPr>
            <a:r>
              <a:rPr lang="en-US" altLang="zh-CN" sz="2000"/>
              <a:t>                    3.现场办理</a:t>
            </a:r>
            <a:endParaRPr lang="en-US" altLang="zh-CN" sz="2000"/>
          </a:p>
          <a:p>
            <a:pPr marL="0" marR="0" lvl="0" indent="636905" algn="just" defTabSz="914400" rtl="0" latinLnBrk="0">
              <a:lnSpc>
                <a:spcPct val="100000"/>
              </a:lnSpc>
              <a:spcBef>
                <a:spcPct val="20000"/>
              </a:spcBef>
              <a:buClrTx/>
              <a:buSzTx/>
              <a:buFontTx/>
              <a:buNone/>
            </a:pPr>
            <a:r>
              <a:rPr lang="en-US" altLang="zh-CN" sz="2000"/>
              <a:t>                    适用人群：E窗通及网上服务平台增员不成功的职工</a:t>
            </a:r>
            <a:endParaRPr lang="en-US" altLang="zh-CN" sz="2000"/>
          </a:p>
          <a:p>
            <a:pPr marL="0" marR="0" lvl="0" indent="636905" algn="just" defTabSz="914400" rtl="0" latinLnBrk="0">
              <a:lnSpc>
                <a:spcPct val="100000"/>
              </a:lnSpc>
              <a:spcBef>
                <a:spcPct val="20000"/>
              </a:spcBef>
              <a:buClrTx/>
              <a:buSzTx/>
              <a:buFontTx/>
              <a:buNone/>
            </a:pPr>
            <a:r>
              <a:rPr lang="en-US" altLang="zh-CN" sz="2000"/>
              <a:t>                    办理材料：《北京市社会保险登记业务申请表（单位）》、</a:t>
            </a:r>
            <a:endParaRPr lang="en-US" altLang="zh-CN" sz="2000"/>
          </a:p>
          <a:p>
            <a:pPr marL="0" marR="0" lvl="0" indent="636905" algn="just" defTabSz="914400" rtl="0" latinLnBrk="0">
              <a:lnSpc>
                <a:spcPct val="100000"/>
              </a:lnSpc>
              <a:spcBef>
                <a:spcPct val="20000"/>
              </a:spcBef>
              <a:buClrTx/>
              <a:buSzTx/>
              <a:buFontTx/>
              <a:buNone/>
            </a:pPr>
            <a:r>
              <a:rPr lang="en-US" altLang="zh-CN" sz="2000"/>
              <a:t>                     如不能获取共享数据需提</a:t>
            </a:r>
            <a:r>
              <a:rPr lang="zh-CN" altLang="en-US" sz="2000"/>
              <a:t>供</a:t>
            </a:r>
            <a:r>
              <a:rPr lang="en-US" altLang="zh-CN" sz="2000"/>
              <a:t>相应身份材料</a:t>
            </a:r>
            <a:endParaRPr lang="en-US" altLang="zh-CN" sz="2000"/>
          </a:p>
          <a:p>
            <a:pPr marL="0" marR="0" lvl="0" indent="636905" algn="just" defTabSz="914400" rtl="0" latinLnBrk="0">
              <a:lnSpc>
                <a:spcPct val="100000"/>
              </a:lnSpc>
              <a:spcBef>
                <a:spcPct val="20000"/>
              </a:spcBef>
              <a:buClrTx/>
              <a:buSzTx/>
              <a:buFontTx/>
              <a:buNone/>
            </a:pPr>
            <a:r>
              <a:rPr lang="en-US" altLang="zh-CN" sz="2000"/>
              <a:t> </a:t>
            </a:r>
            <a:r>
              <a:rPr lang="zh-CN" altLang="en-US" sz="2000"/>
              <a:t>以上均全月可办</a:t>
            </a:r>
            <a:endParaRPr lang="zh-CN"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4079875"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sp>
        <p:nvSpPr>
          <p:cNvPr id="3" name="文本框 2"/>
          <p:cNvSpPr txBox="1"/>
          <p:nvPr/>
        </p:nvSpPr>
        <p:spPr>
          <a:xfrm flipH="1">
            <a:off x="104775" y="1052830"/>
            <a:ext cx="3122295" cy="3599815"/>
          </a:xfrm>
          <a:prstGeom prst="rect">
            <a:avLst/>
          </a:prstGeom>
          <a:noFill/>
        </p:spPr>
        <p:txBody>
          <a:bodyPr wrap="square" rtlCol="0" anchor="t">
            <a:noAutofit/>
          </a:bodyPr>
          <a:p>
            <a:pPr marL="0" marR="0" lvl="0" indent="636905" algn="just" defTabSz="914400" rtl="0" latinLnBrk="0">
              <a:lnSpc>
                <a:spcPct val="100000"/>
              </a:lnSpc>
              <a:spcBef>
                <a:spcPct val="20000"/>
              </a:spcBef>
              <a:buClrTx/>
              <a:buSzTx/>
              <a:buFontTx/>
              <a:buNone/>
            </a:pPr>
            <a:r>
              <a:rPr lang="zh-CN" altLang="en-US" sz="2000"/>
              <a:t>登陆北京市人力资源和社会保障局官方网站，选择下方“热点服务”- “</a:t>
            </a:r>
            <a:r>
              <a:rPr lang="zh-CN" altLang="en-US" sz="2000">
                <a:solidFill>
                  <a:srgbClr val="FF0000"/>
                </a:solidFill>
              </a:rPr>
              <a:t>社保网上服务</a:t>
            </a:r>
            <a:r>
              <a:rPr lang="zh-CN" altLang="en-US" sz="2000"/>
              <a:t>”进入社会保险网上服务平台</a:t>
            </a:r>
            <a:endParaRPr lang="zh-CN" altLang="en-US" sz="2000"/>
          </a:p>
        </p:txBody>
      </p:sp>
      <p:pic>
        <p:nvPicPr>
          <p:cNvPr id="2" name="图片 1"/>
          <p:cNvPicPr>
            <a:picLocks noChangeAspect="1"/>
          </p:cNvPicPr>
          <p:nvPr/>
        </p:nvPicPr>
        <p:blipFill>
          <a:blip r:embed="rId1"/>
          <a:stretch>
            <a:fillRect/>
          </a:stretch>
        </p:blipFill>
        <p:spPr>
          <a:xfrm>
            <a:off x="3728720" y="1052830"/>
            <a:ext cx="7764780" cy="50063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4079875"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pic>
        <p:nvPicPr>
          <p:cNvPr id="4" name="图片 3"/>
          <p:cNvPicPr>
            <a:picLocks noChangeAspect="1"/>
          </p:cNvPicPr>
          <p:nvPr/>
        </p:nvPicPr>
        <p:blipFill>
          <a:blip r:embed="rId1"/>
          <a:stretch>
            <a:fillRect/>
          </a:stretch>
        </p:blipFill>
        <p:spPr>
          <a:xfrm>
            <a:off x="884555" y="1034415"/>
            <a:ext cx="9601200" cy="4537710"/>
          </a:xfrm>
          <a:prstGeom prst="rect">
            <a:avLst/>
          </a:prstGeom>
        </p:spPr>
      </p:pic>
      <p:sp>
        <p:nvSpPr>
          <p:cNvPr id="8" name="文本框 7"/>
          <p:cNvSpPr txBox="1"/>
          <p:nvPr/>
        </p:nvSpPr>
        <p:spPr>
          <a:xfrm>
            <a:off x="884555" y="5728970"/>
            <a:ext cx="10465435" cy="368300"/>
          </a:xfrm>
          <a:prstGeom prst="rect">
            <a:avLst/>
          </a:prstGeom>
          <a:noFill/>
        </p:spPr>
        <p:txBody>
          <a:bodyPr wrap="square" rtlCol="0">
            <a:spAutoFit/>
          </a:bodyPr>
          <a:p>
            <a:r>
              <a:rPr lang="zh-CN" altLang="en-US">
                <a:ln w="6600">
                  <a:solidFill>
                    <a:schemeClr val="accent2"/>
                  </a:solidFill>
                  <a:prstDash val="solid"/>
                </a:ln>
                <a:solidFill>
                  <a:srgbClr val="FFFFFF"/>
                </a:solidFill>
                <a:effectLst>
                  <a:outerShdw dist="38100" dir="2700000" algn="tl" rotWithShape="0">
                    <a:schemeClr val="accent2"/>
                  </a:outerShdw>
                </a:effectLst>
              </a:rPr>
              <a:t>职工管理-&gt;就业登记、社会保险登记、劳动用工备案统一登记与维护-&gt;零星新增（新参和转入）</a:t>
            </a:r>
            <a:endParaRPr lang="zh-CN" altLang="en-US">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4079875"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pic>
        <p:nvPicPr>
          <p:cNvPr id="2" name="图片 1"/>
          <p:cNvPicPr>
            <a:picLocks noChangeAspect="1"/>
          </p:cNvPicPr>
          <p:nvPr/>
        </p:nvPicPr>
        <p:blipFill>
          <a:blip r:embed="rId1"/>
          <a:stretch>
            <a:fillRect/>
          </a:stretch>
        </p:blipFill>
        <p:spPr>
          <a:xfrm>
            <a:off x="4303395" y="1330960"/>
            <a:ext cx="7179945" cy="4609465"/>
          </a:xfrm>
          <a:prstGeom prst="rect">
            <a:avLst/>
          </a:prstGeom>
        </p:spPr>
      </p:pic>
      <p:sp>
        <p:nvSpPr>
          <p:cNvPr id="8" name="文本框 7"/>
          <p:cNvSpPr txBox="1"/>
          <p:nvPr/>
        </p:nvSpPr>
        <p:spPr>
          <a:xfrm>
            <a:off x="591185" y="1408430"/>
            <a:ext cx="2878455" cy="2798445"/>
          </a:xfrm>
          <a:prstGeom prst="rect">
            <a:avLst/>
          </a:prstGeom>
          <a:noFill/>
        </p:spPr>
        <p:txBody>
          <a:bodyPr wrap="square" rtlCol="0">
            <a:noAutofit/>
            <a:scene3d>
              <a:camera prst="orthographicFront"/>
              <a:lightRig rig="threePt" dir="t"/>
            </a:scene3d>
          </a:bodyPr>
          <a:p>
            <a:r>
              <a:rPr lang="zh-CN" altLang="en-US">
                <a:ln w="6600">
                  <a:solidFill>
                    <a:schemeClr val="accent2"/>
                  </a:solidFill>
                  <a:prstDash val="solid"/>
                </a:ln>
                <a:solidFill>
                  <a:srgbClr val="FFFFFF"/>
                </a:solidFill>
                <a:effectLst>
                  <a:outerShdw dist="38100" dir="2700000" algn="tl" rotWithShape="0">
                    <a:schemeClr val="accent2"/>
                  </a:outerShdw>
                </a:effectLst>
              </a:rPr>
              <a:t>输入证件类型、证件号码、姓名后，点击【获取共享信息】，把获取的信息回显到页面上，根据实际情况填写申报信息。确认信息无误，点击【提交】，将申报信息提交到系统。</a:t>
            </a:r>
            <a:endParaRPr lang="zh-CN" altLang="en-US">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4079875"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sp>
        <p:nvSpPr>
          <p:cNvPr id="3" name="文本框 2"/>
          <p:cNvSpPr txBox="1"/>
          <p:nvPr/>
        </p:nvSpPr>
        <p:spPr>
          <a:xfrm>
            <a:off x="649605" y="1052830"/>
            <a:ext cx="10359390" cy="5408295"/>
          </a:xfrm>
          <a:prstGeom prst="rect">
            <a:avLst/>
          </a:prstGeom>
          <a:noFill/>
        </p:spPr>
        <p:txBody>
          <a:bodyPr wrap="square" rtlCol="0" anchor="t">
            <a:spAutoFit/>
          </a:bodyPr>
          <a:p>
            <a:pPr marL="0" marR="0" lvl="0" indent="636905" algn="just" defTabSz="914400" rtl="0" latinLnBrk="0">
              <a:lnSpc>
                <a:spcPct val="100000"/>
              </a:lnSpc>
              <a:spcBef>
                <a:spcPct val="20000"/>
              </a:spcBef>
              <a:buClrTx/>
              <a:buSzTx/>
              <a:buFontTx/>
              <a:buNone/>
            </a:pP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办理社会保险、就业、劳动用工备案统一登记与维护（增员）时，只申报个人基本信息、劳动合同信息和险种，</a:t>
            </a:r>
            <a:r>
              <a:rPr lang="zh-CN" altLang="en-US" sz="3200" b="1" dirty="0">
                <a:solidFill>
                  <a:srgbClr val="FF0000"/>
                </a:solidFill>
                <a:latin typeface="仿宋" panose="02010609060101010101" charset="-122"/>
                <a:ea typeface="仿宋" panose="02010609060101010101" charset="-122"/>
                <a:cs typeface="仿宋" panose="02010609060101010101" charset="-122"/>
                <a:sym typeface="+mn-ea"/>
              </a:rPr>
              <a:t>不采集缴费工资</a:t>
            </a: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。增员成功后推送税务的开始缴费年月默认为办理成功增员</a:t>
            </a:r>
            <a:r>
              <a:rPr lang="zh-CN" altLang="en-US" sz="3200" b="1" dirty="0">
                <a:solidFill>
                  <a:srgbClr val="FF0000"/>
                </a:solidFill>
                <a:latin typeface="仿宋" panose="02010609060101010101" charset="-122"/>
                <a:ea typeface="仿宋" panose="02010609060101010101" charset="-122"/>
                <a:cs typeface="仿宋" panose="02010609060101010101" charset="-122"/>
                <a:sym typeface="+mn-ea"/>
              </a:rPr>
              <a:t>当月</a:t>
            </a: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 </a:t>
            </a:r>
            <a:endParaRPr lang="zh-CN" altLang="en-US" sz="3200" b="1" dirty="0">
              <a:solidFill>
                <a:srgbClr val="000000"/>
              </a:solidFill>
              <a:latin typeface="仿宋" panose="02010609060101010101" charset="-122"/>
              <a:ea typeface="仿宋" panose="02010609060101010101" charset="-122"/>
              <a:cs typeface="仿宋" panose="02010609060101010101" charset="-122"/>
              <a:sym typeface="+mn-ea"/>
            </a:endParaRPr>
          </a:p>
          <a:p>
            <a:pPr marL="0" marR="0" lvl="0" indent="636905" algn="just" defTabSz="914400" rtl="0" latinLnBrk="0">
              <a:lnSpc>
                <a:spcPct val="100000"/>
              </a:lnSpc>
              <a:spcBef>
                <a:spcPct val="20000"/>
              </a:spcBef>
              <a:buClrTx/>
              <a:buSzTx/>
              <a:buFontTx/>
              <a:buNone/>
            </a:pP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                 </a:t>
            </a:r>
            <a:endParaRPr kumimoji="0" lang="zh-CN" altLang="en-US" sz="3200" b="1" i="0" u="none" strike="noStrike" cap="none" spc="0" normalizeH="0" baseline="0" dirty="0">
              <a:solidFill>
                <a:srgbClr val="000000"/>
              </a:solidFill>
              <a:latin typeface="仿宋" panose="02010609060101010101" charset="-122"/>
              <a:ea typeface="仿宋" panose="02010609060101010101" charset="-122"/>
              <a:cs typeface="仿宋" panose="02010609060101010101" charset="-122"/>
            </a:endParaRPr>
          </a:p>
          <a:p>
            <a:pPr marL="0" marR="0" lvl="0" indent="636905" algn="just" defTabSz="914400" rtl="0" latinLnBrk="0">
              <a:lnSpc>
                <a:spcPct val="100000"/>
              </a:lnSpc>
              <a:spcBef>
                <a:spcPct val="20000"/>
              </a:spcBef>
              <a:buClrTx/>
              <a:buSzTx/>
              <a:buFontTx/>
              <a:buNone/>
            </a:pPr>
            <a:r>
              <a:rPr lang="zh-CN" altLang="en-US" sz="3200" b="1" dirty="0">
                <a:solidFill>
                  <a:srgbClr val="FF0000"/>
                </a:solidFill>
                <a:latin typeface="仿宋" panose="02010609060101010101" charset="-122"/>
                <a:ea typeface="仿宋" panose="02010609060101010101" charset="-122"/>
                <a:cs typeface="仿宋" panose="02010609060101010101" charset="-122"/>
                <a:sym typeface="+mn-ea"/>
              </a:rPr>
              <a:t>注意事项：</a:t>
            </a:r>
            <a:endParaRPr kumimoji="0" lang="zh-CN" altLang="en-US" sz="3200" b="1" i="0" u="none" strike="noStrike" cap="none" spc="0" normalizeH="0" baseline="0" dirty="0">
              <a:solidFill>
                <a:srgbClr val="000000"/>
              </a:solidFill>
              <a:latin typeface="仿宋" panose="02010609060101010101" charset="-122"/>
              <a:ea typeface="仿宋" panose="02010609060101010101" charset="-122"/>
              <a:cs typeface="仿宋" panose="02010609060101010101" charset="-122"/>
            </a:endParaRPr>
          </a:p>
          <a:p>
            <a:pPr marL="0" marR="0" lvl="3" indent="636905" algn="just" defTabSz="914400" rtl="0" latinLnBrk="0">
              <a:lnSpc>
                <a:spcPct val="100000"/>
              </a:lnSpc>
              <a:spcBef>
                <a:spcPct val="20000"/>
              </a:spcBef>
              <a:buClrTx/>
              <a:buSzTx/>
              <a:buFontTx/>
              <a:buNone/>
            </a:pP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1.2024年1月以后办理参保登记手续的人员，用人单位自办理参保登记成功的次月10日起应及时向税务部门申报缴费工资。</a:t>
            </a:r>
            <a:endParaRPr lang="zh-CN" altLang="en-US" sz="3200" b="1" dirty="0">
              <a:solidFill>
                <a:srgbClr val="000000"/>
              </a:solidFill>
              <a:latin typeface="仿宋" panose="02010609060101010101" charset="-122"/>
              <a:ea typeface="仿宋" panose="02010609060101010101" charset="-122"/>
              <a:cs typeface="仿宋" panose="02010609060101010101" charset="-122"/>
            </a:endParaRPr>
          </a:p>
          <a:p>
            <a:pPr marL="0" marR="0" lvl="3" indent="636905" algn="just" defTabSz="914400" rtl="0" latinLnBrk="0">
              <a:lnSpc>
                <a:spcPct val="100000"/>
              </a:lnSpc>
              <a:spcBef>
                <a:spcPct val="20000"/>
              </a:spcBef>
              <a:buClrTx/>
              <a:buSzTx/>
              <a:buFontTx/>
              <a:buNone/>
            </a:pP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2.</a:t>
            </a:r>
            <a:r>
              <a:rPr lang="zh-CN" altLang="en-US" sz="3200" b="1" dirty="0">
                <a:solidFill>
                  <a:srgbClr val="FF0000"/>
                </a:solidFill>
                <a:latin typeface="仿宋" panose="02010609060101010101" charset="-122"/>
                <a:ea typeface="仿宋" panose="02010609060101010101" charset="-122"/>
                <a:cs typeface="仿宋" panose="02010609060101010101" charset="-122"/>
                <a:sym typeface="+mn-ea"/>
              </a:rPr>
              <a:t>年度缴费基数核定</a:t>
            </a:r>
            <a:r>
              <a:rPr lang="zh-CN" altLang="en-US" sz="3200" b="1" dirty="0">
                <a:solidFill>
                  <a:srgbClr val="000000"/>
                </a:solidFill>
                <a:latin typeface="仿宋" panose="02010609060101010101" charset="-122"/>
                <a:ea typeface="仿宋" panose="02010609060101010101" charset="-122"/>
                <a:cs typeface="仿宋" panose="02010609060101010101" charset="-122"/>
                <a:sym typeface="+mn-ea"/>
              </a:rPr>
              <a:t>通过税务部门申报。</a:t>
            </a:r>
            <a:endParaRPr lang="zh-CN"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noChangeArrowheads="1"/>
          </p:cNvSpPr>
          <p:nvPr/>
        </p:nvSpPr>
        <p:spPr>
          <a:xfrm>
            <a:off x="3983990" y="476250"/>
            <a:ext cx="6059488" cy="576263"/>
          </a:xfrm>
          <a:prstGeom prst="rect">
            <a:avLst/>
          </a:prstGeom>
        </p:spPr>
        <p:txBody>
          <a:bodyPr vert="horz" wrap="square" lIns="91440" tIns="45720" rIns="91440" bIns="45720" numCol="1" rtlCol="0" anchor="ctr" anchorCtr="0" compatLnSpc="1">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人员参保</a:t>
            </a:r>
            <a:r>
              <a:rPr kumimoji="0" lang="zh-CN" altLang="en-US" sz="3600" b="1" i="0" u="none" strike="noStrike" kern="1200" cap="none" spc="0" normalizeH="0" baseline="0" noProof="0" dirty="0" smtClean="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sym typeface="+mn-ea"/>
              </a:rPr>
              <a:t>登记（增员）</a:t>
            </a:r>
            <a:endParaRPr kumimoji="0" lang="zh-CN" altLang="en-US" sz="3600" b="1" i="0" u="none" strike="noStrike" kern="1200" cap="none" spc="0" normalizeH="0" baseline="0" noProof="0" dirty="0">
              <a:ln>
                <a:noFill/>
              </a:ln>
              <a:solidFill>
                <a:srgbClr val="FFC000"/>
              </a:solidFill>
              <a:effectLst/>
              <a:uLnTx/>
              <a:uFillTx/>
              <a:latin typeface="仿宋" panose="02010609060101010101" charset="-122"/>
              <a:ea typeface="仿宋" panose="02010609060101010101" charset="-122"/>
              <a:cs typeface="华文楷体" panose="02010600040101010101" pitchFamily="2" charset="-122"/>
            </a:endParaRPr>
          </a:p>
        </p:txBody>
      </p:sp>
      <p:pic>
        <p:nvPicPr>
          <p:cNvPr id="2" name="图片 1"/>
          <p:cNvPicPr>
            <a:picLocks noChangeAspect="1"/>
          </p:cNvPicPr>
          <p:nvPr/>
        </p:nvPicPr>
        <p:blipFill>
          <a:blip r:embed="rId1"/>
          <a:stretch>
            <a:fillRect/>
          </a:stretch>
        </p:blipFill>
        <p:spPr>
          <a:xfrm>
            <a:off x="702310" y="1052830"/>
            <a:ext cx="7002780" cy="4804410"/>
          </a:xfrm>
          <a:prstGeom prst="rect">
            <a:avLst/>
          </a:prstGeom>
        </p:spPr>
      </p:pic>
      <p:sp>
        <p:nvSpPr>
          <p:cNvPr id="4" name="矩形 3"/>
          <p:cNvSpPr/>
          <p:nvPr/>
        </p:nvSpPr>
        <p:spPr>
          <a:xfrm>
            <a:off x="7858760" y="1113155"/>
            <a:ext cx="3928745" cy="3573780"/>
          </a:xfrm>
          <a:prstGeom prst="rect">
            <a:avLst/>
          </a:prstGeom>
        </p:spPr>
        <p:txBody>
          <a:bodyPr wrap="square">
            <a:noAutofit/>
          </a:bodyPr>
          <a:p>
            <a:pPr marL="571500" indent="-571500" algn="just">
              <a:buFont typeface="Wingdings" panose="05000000000000000000" charset="0"/>
              <a:buChar char="Ø"/>
            </a:pP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当录入</a:t>
            </a:r>
            <a:r>
              <a:rPr lang="zh-CN" altLang="en-US" sz="2800" b="1" dirty="0">
                <a:solidFill>
                  <a:srgbClr val="000000"/>
                </a:solidFill>
                <a:latin typeface="仿宋" panose="02010609060101010101" charset="-122"/>
                <a:ea typeface="仿宋" panose="02010609060101010101" charset="-122"/>
                <a:cs typeface="仿宋" panose="02010609060101010101" charset="-122"/>
              </a:rPr>
              <a:t>的劳动合同起</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时间早</a:t>
            </a:r>
            <a:r>
              <a:rPr lang="zh-CN" altLang="en-US" sz="2800" b="1" dirty="0">
                <a:solidFill>
                  <a:srgbClr val="000000"/>
                </a:solidFill>
                <a:latin typeface="仿宋" panose="02010609060101010101" charset="-122"/>
                <a:ea typeface="仿宋" panose="02010609060101010101" charset="-122"/>
                <a:cs typeface="仿宋" panose="02010609060101010101" charset="-122"/>
              </a:rPr>
              <a:t>于当前</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时间时（</a:t>
            </a:r>
            <a:r>
              <a:rPr lang="zh-CN" altLang="en-US" sz="2800" b="1" dirty="0">
                <a:solidFill>
                  <a:srgbClr val="000000"/>
                </a:solidFill>
                <a:latin typeface="仿宋" panose="02010609060101010101" charset="-122"/>
                <a:ea typeface="仿宋" panose="02010609060101010101" charset="-122"/>
                <a:cs typeface="仿宋" panose="02010609060101010101" charset="-122"/>
              </a:rPr>
              <a:t>按月判断），显示</a:t>
            </a:r>
            <a:r>
              <a:rPr lang="zh-CN" altLang="en-US" sz="2800" b="1" dirty="0">
                <a:solidFill>
                  <a:srgbClr val="FF0000"/>
                </a:solidFill>
                <a:latin typeface="仿宋" panose="02010609060101010101" charset="-122"/>
                <a:ea typeface="仿宋" panose="02010609060101010101" charset="-122"/>
                <a:cs typeface="仿宋" panose="02010609060101010101" charset="-122"/>
              </a:rPr>
              <a:t>是否补缴近</a:t>
            </a:r>
            <a:r>
              <a:rPr lang="en-US" altLang="zh-CN" sz="2800" b="1" dirty="0">
                <a:solidFill>
                  <a:srgbClr val="FF0000"/>
                </a:solidFill>
                <a:latin typeface="仿宋" panose="02010609060101010101" charset="-122"/>
                <a:ea typeface="仿宋" panose="02010609060101010101" charset="-122"/>
                <a:cs typeface="仿宋" panose="02010609060101010101" charset="-122"/>
              </a:rPr>
              <a:t>3</a:t>
            </a:r>
            <a:r>
              <a:rPr lang="zh-CN" altLang="en-US" sz="2800" b="1" dirty="0">
                <a:solidFill>
                  <a:srgbClr val="FF0000"/>
                </a:solidFill>
                <a:latin typeface="仿宋" panose="02010609060101010101" charset="-122"/>
                <a:ea typeface="仿宋" panose="02010609060101010101" charset="-122"/>
                <a:cs typeface="仿宋" panose="02010609060101010101" charset="-122"/>
              </a:rPr>
              <a:t>月保险</a:t>
            </a:r>
            <a:r>
              <a:rPr lang="zh-CN" altLang="en-US" sz="2800" b="1" dirty="0">
                <a:solidFill>
                  <a:srgbClr val="000000"/>
                </a:solidFill>
                <a:latin typeface="仿宋" panose="02010609060101010101" charset="-122"/>
                <a:ea typeface="仿宋" panose="02010609060101010101" charset="-122"/>
                <a:cs typeface="仿宋" panose="02010609060101010101" charset="-122"/>
              </a:rPr>
              <a:t>复选框，可勾</a:t>
            </a: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选。</a:t>
            </a:r>
            <a:endParaRPr lang="en-US" altLang="zh-CN" sz="2800" b="1" dirty="0" smtClean="0">
              <a:solidFill>
                <a:srgbClr val="000000"/>
              </a:solidFill>
              <a:latin typeface="仿宋" panose="02010609060101010101" charset="-122"/>
              <a:ea typeface="仿宋" panose="02010609060101010101" charset="-122"/>
              <a:cs typeface="仿宋" panose="02010609060101010101" charset="-122"/>
            </a:endParaRPr>
          </a:p>
          <a:p>
            <a:pPr lvl="0" algn="just"/>
            <a:endParaRPr lang="en-US" altLang="zh-CN" sz="2800" b="1" dirty="0" smtClean="0">
              <a:solidFill>
                <a:srgbClr val="000000"/>
              </a:solidFill>
              <a:latin typeface="仿宋" panose="02010609060101010101" charset="-122"/>
              <a:ea typeface="仿宋" panose="02010609060101010101" charset="-122"/>
              <a:cs typeface="仿宋" panose="02010609060101010101" charset="-122"/>
            </a:endParaRPr>
          </a:p>
          <a:p>
            <a:pPr marL="457200" lvl="0" indent="-457200" algn="just">
              <a:buFont typeface="Wingdings" panose="05000000000000000000" pitchFamily="2" charset="2"/>
              <a:buChar char="Ø"/>
            </a:pPr>
            <a:r>
              <a:rPr lang="zh-CN" altLang="en-US" sz="2800" b="1" dirty="0" smtClean="0">
                <a:solidFill>
                  <a:srgbClr val="000000"/>
                </a:solidFill>
                <a:latin typeface="仿宋" panose="02010609060101010101" charset="-122"/>
                <a:ea typeface="仿宋" panose="02010609060101010101" charset="-122"/>
                <a:cs typeface="仿宋" panose="02010609060101010101" charset="-122"/>
              </a:rPr>
              <a:t>增加</a:t>
            </a:r>
            <a:r>
              <a:rPr lang="zh-CN" altLang="en-US" sz="2800" b="1" dirty="0">
                <a:solidFill>
                  <a:srgbClr val="000000"/>
                </a:solidFill>
                <a:latin typeface="仿宋" panose="02010609060101010101" charset="-122"/>
                <a:ea typeface="仿宋" panose="02010609060101010101" charset="-122"/>
                <a:cs typeface="仿宋" panose="02010609060101010101" charset="-122"/>
              </a:rPr>
              <a:t>规则：</a:t>
            </a:r>
            <a:r>
              <a:rPr lang="zh-CN" altLang="zh-CN" sz="2800" b="1" dirty="0">
                <a:solidFill>
                  <a:srgbClr val="000000"/>
                </a:solidFill>
                <a:latin typeface="仿宋" panose="02010609060101010101" charset="-122"/>
                <a:ea typeface="仿宋" panose="02010609060101010101" charset="-122"/>
                <a:cs typeface="仿宋" panose="02010609060101010101" charset="-122"/>
              </a:rPr>
              <a:t>劳动合同起时间不能早于单位成立日期</a:t>
            </a:r>
            <a:endParaRPr lang="zh-CN" altLang="zh-CN" sz="2800" b="1" dirty="0" smtClean="0">
              <a:solidFill>
                <a:srgbClr val="000000"/>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2676</Words>
  <Application>WPS 演示</Application>
  <PresentationFormat>宽屏</PresentationFormat>
  <Paragraphs>198</Paragraphs>
  <Slides>33</Slides>
  <Notes>4</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33</vt:i4>
      </vt:variant>
    </vt:vector>
  </HeadingPairs>
  <TitlesOfParts>
    <vt:vector size="56" baseType="lpstr">
      <vt:lpstr>Arial</vt:lpstr>
      <vt:lpstr>宋体</vt:lpstr>
      <vt:lpstr>Wingdings</vt:lpstr>
      <vt:lpstr>汉仪书宋二KW</vt:lpstr>
      <vt:lpstr>华文新魏</vt:lpstr>
      <vt:lpstr>宋体-简</vt:lpstr>
      <vt:lpstr>仿宋</vt:lpstr>
      <vt:lpstr>华文仿宋</vt:lpstr>
      <vt:lpstr>方正仿宋_GBK</vt:lpstr>
      <vt:lpstr>微软雅黑</vt:lpstr>
      <vt:lpstr>汉仪旗黑</vt:lpstr>
      <vt:lpstr>华文楷体</vt:lpstr>
      <vt:lpstr>Wingdings</vt:lpstr>
      <vt:lpstr>Times New Roman</vt:lpstr>
      <vt:lpstr>仿宋_GB2312</vt:lpstr>
      <vt:lpstr>宋体</vt:lpstr>
      <vt:lpstr>Arial Unicode MS</vt:lpstr>
      <vt:lpstr>Calibri Light</vt:lpstr>
      <vt:lpstr>Helvetica Neue</vt:lpstr>
      <vt:lpstr>Calibri</vt:lpstr>
      <vt:lpstr>汉仪楷体简</vt:lpstr>
      <vt:lpstr>默认设计模板</vt:lpstr>
      <vt:lpstr>1_默认设计模板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人员参保登记（减员）</vt:lpstr>
      <vt:lpstr>PowerPoint 演示文稿</vt:lpstr>
      <vt:lpstr>PowerPoint 演示文稿</vt:lpstr>
      <vt:lpstr>PowerPoint 演示文稿</vt:lpstr>
      <vt:lpstr>PowerPoint 演示文稿</vt:lpstr>
      <vt:lpstr>PowerPoint 演示文稿</vt:lpstr>
      <vt:lpstr>退休身份</vt:lpstr>
      <vt:lpstr>退休告知单</vt:lpstr>
      <vt:lpstr>缴费管理</vt:lpstr>
      <vt:lpstr>缴费管理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六点三十起床</cp:lastModifiedBy>
  <cp:revision>267</cp:revision>
  <dcterms:created xsi:type="dcterms:W3CDTF">2025-12-28T10:36:35Z</dcterms:created>
  <dcterms:modified xsi:type="dcterms:W3CDTF">2025-12-28T10:36:35Z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2052-6.11.0.8885</vt:lpwstr>
  </property>
  <property fmtid="{D5CDD505-2E9C-101B-9397-08002B2CF9AE}" pid="3" name="ICV">
    <vt:lpwstr>82B24C2A70F142568DCAC4AF36982696</vt:lpwstr>
  </property>
</Properties>
</file>